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57" r:id="rId3"/>
    <p:sldId id="260" r:id="rId4"/>
    <p:sldId id="261" r:id="rId5"/>
    <p:sldId id="262" r:id="rId6"/>
    <p:sldId id="269" r:id="rId7"/>
    <p:sldId id="270" r:id="rId8"/>
    <p:sldId id="271" r:id="rId9"/>
    <p:sldId id="272" r:id="rId10"/>
    <p:sldId id="273" r:id="rId11"/>
    <p:sldId id="274" r:id="rId12"/>
    <p:sldId id="275" r:id="rId13"/>
    <p:sldId id="276" r:id="rId14"/>
    <p:sldId id="259" r:id="rId15"/>
    <p:sldId id="263" r:id="rId16"/>
    <p:sldId id="264" r:id="rId17"/>
    <p:sldId id="265" r:id="rId18"/>
    <p:sldId id="266" r:id="rId19"/>
    <p:sldId id="267" r:id="rId20"/>
    <p:sldId id="268"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8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E2A5EB-75D3-446E-AB7B-23990A48D3A2}" type="datetimeFigureOut">
              <a:rPr lang="pt-BR" smtClean="0"/>
              <a:t>12/07/2024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DE8261-D0D0-4075-80DB-4CFF9BCC84DC}" type="slidenum">
              <a:rPr lang="pt-BR" smtClean="0"/>
              <a:t>‹nº›</a:t>
            </a:fld>
            <a:endParaRPr lang="pt-BR"/>
          </a:p>
        </p:txBody>
      </p:sp>
    </p:spTree>
    <p:extLst>
      <p:ext uri="{BB962C8B-B14F-4D97-AF65-F5344CB8AC3E}">
        <p14:creationId xmlns:p14="http://schemas.microsoft.com/office/powerpoint/2010/main" val="77309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77DE8261-D0D0-4075-80DB-4CFF9BCC84DC}" type="slidenum">
              <a:rPr lang="pt-BR" smtClean="0"/>
              <a:t>26</a:t>
            </a:fld>
            <a:endParaRPr lang="pt-BR"/>
          </a:p>
        </p:txBody>
      </p:sp>
    </p:spTree>
    <p:extLst>
      <p:ext uri="{BB962C8B-B14F-4D97-AF65-F5344CB8AC3E}">
        <p14:creationId xmlns:p14="http://schemas.microsoft.com/office/powerpoint/2010/main" val="1285450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138EC0-0934-F9C7-46D5-42D7B4A9A821}"/>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4E3DDF54-6053-6BE6-661C-440225544D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58283591-EF2D-735B-6C5B-DCF22C2E4F06}"/>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5F909054-E347-4B6A-6E6D-F80324DE549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B1CED4E-6B11-834D-E3DA-83C7974688F5}"/>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468728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FFE439-A4B4-F469-5920-07E431783400}"/>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97F18484-670D-0B22-7113-C3BAFB935A9C}"/>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759896E0-1FE4-F176-58A7-7F9276E94B7D}"/>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128049FB-DA1E-A9F1-EEE8-80AB0A36776C}"/>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07B2177-5821-E325-2C01-E0CCBA22B8A4}"/>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324802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F46EB66-F113-7882-FE53-DEE18443E48E}"/>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5BCED44B-B5CB-932D-8D80-D045C1749D0A}"/>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0E34B6D2-C8BB-8A05-303A-83C79BF222EB}"/>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3BC5B4A9-73E8-F9A9-82C9-81C33DC8555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65554AA-6DF7-0A66-266C-7BFF6A0FC61F}"/>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267937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A4C17-486D-36CC-1827-A0A4600FB505}"/>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776ADA10-4F75-703A-590F-04F01DC599B0}"/>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823B3C08-7D8A-5AA1-AF08-0B9C5F6A8FA1}"/>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1D8CDD95-AFAA-D2FA-1AB2-FB9201B2AAA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547737F-15D6-AD01-7E9B-66165DF492A8}"/>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3675215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BB31B5-6089-2BA5-D65A-EF064175EA34}"/>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1BD2EE71-53A5-D5C1-5E05-568439D5A3D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0E92B9B-A74E-DCD5-AA56-7221002B9415}"/>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3C0D9988-DDB5-7163-E067-BFD8E8D8132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782C1430-79F2-8225-79FE-F20DDAFCEF83}"/>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72991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71E239-CEAC-6A3F-19D6-351D956B0E41}"/>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62BD446-76A6-371F-DFD5-5DA683E03FE7}"/>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A0AEF7B-02DE-9971-C700-4613048AF955}"/>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C428A555-DEE0-28EA-CEB2-DFC81E35A52F}"/>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6" name="Espaço Reservado para Rodapé 5">
            <a:extLst>
              <a:ext uri="{FF2B5EF4-FFF2-40B4-BE49-F238E27FC236}">
                <a16:creationId xmlns:a16="http://schemas.microsoft.com/office/drawing/2014/main" id="{379BE171-1A98-40F8-5749-A7952BE0063A}"/>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63F57A75-A8F6-41A0-E44F-19BCDAE12236}"/>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342830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1C59AE-79E9-16BE-BCB7-D7017CA1017C}"/>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A3B17FC4-C9F1-3242-EE0A-94B4194A64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6283F1EC-7297-6A1D-7223-08A324B8D5B1}"/>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A3C35D77-6256-57CB-108B-D00CE2E6A5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006DBE04-BE01-50FC-0285-6C07DCC11F8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00E4515B-2D50-1508-B06C-8D849F1B774B}"/>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8" name="Espaço Reservado para Rodapé 7">
            <a:extLst>
              <a:ext uri="{FF2B5EF4-FFF2-40B4-BE49-F238E27FC236}">
                <a16:creationId xmlns:a16="http://schemas.microsoft.com/office/drawing/2014/main" id="{B91A76F0-88E1-3955-CDD0-5E525AE1AB3F}"/>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040101A0-FB68-5BC8-3620-073F0511C521}"/>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2494650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E9BDD5-8D22-BFB5-8D95-96292F98DA40}"/>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E7BC2C3A-4E83-CB34-3E97-665788E1787C}"/>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4" name="Espaço Reservado para Rodapé 3">
            <a:extLst>
              <a:ext uri="{FF2B5EF4-FFF2-40B4-BE49-F238E27FC236}">
                <a16:creationId xmlns:a16="http://schemas.microsoft.com/office/drawing/2014/main" id="{454D11E8-E66F-2CCF-454F-BB2E899C6D2C}"/>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DFA67B5F-7DC7-AC6C-433C-0C262BC9BAA5}"/>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504176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9E1E2F28-BCA4-1868-83CB-B6766CAC0477}"/>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3" name="Espaço Reservado para Rodapé 2">
            <a:extLst>
              <a:ext uri="{FF2B5EF4-FFF2-40B4-BE49-F238E27FC236}">
                <a16:creationId xmlns:a16="http://schemas.microsoft.com/office/drawing/2014/main" id="{7C2F0DEB-8904-BADE-B873-58F632836834}"/>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D953F6FF-D1B0-F145-8E25-C96D306B0C3B}"/>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871579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BDA6CC-5C09-8146-CBA7-26BB4E40A8B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D7DB1EA6-58D7-08C6-7DF3-E6F1FA5729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EB35FF99-A845-3E59-7287-EAA8C729F6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1D66AAE-DB15-B2A4-3334-87D2CABCD475}"/>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6" name="Espaço Reservado para Rodapé 5">
            <a:extLst>
              <a:ext uri="{FF2B5EF4-FFF2-40B4-BE49-F238E27FC236}">
                <a16:creationId xmlns:a16="http://schemas.microsoft.com/office/drawing/2014/main" id="{A98F3CE4-7102-78E2-0475-3286B0E20A2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C30D0C20-3656-2C7A-A2AC-A87273F5C242}"/>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969486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8D438B-2F71-18A5-1BA6-6C79C5F69C94}"/>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818970D8-5485-8E95-6E4C-5DE298D20B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20A803BE-17AD-2140-1736-269314B47B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EC52C8A8-27DF-454F-6EDC-9C2AB58CA462}"/>
              </a:ext>
            </a:extLst>
          </p:cNvPr>
          <p:cNvSpPr>
            <a:spLocks noGrp="1"/>
          </p:cNvSpPr>
          <p:nvPr>
            <p:ph type="dt" sz="half" idx="10"/>
          </p:nvPr>
        </p:nvSpPr>
        <p:spPr/>
        <p:txBody>
          <a:bodyPr/>
          <a:lstStyle/>
          <a:p>
            <a:fld id="{AC0482AB-B2BD-4F32-A8BF-C0C37D51054A}" type="datetimeFigureOut">
              <a:rPr lang="pt-BR" smtClean="0"/>
              <a:t>12/07/2024</a:t>
            </a:fld>
            <a:endParaRPr lang="pt-BR"/>
          </a:p>
        </p:txBody>
      </p:sp>
      <p:sp>
        <p:nvSpPr>
          <p:cNvPr id="6" name="Espaço Reservado para Rodapé 5">
            <a:extLst>
              <a:ext uri="{FF2B5EF4-FFF2-40B4-BE49-F238E27FC236}">
                <a16:creationId xmlns:a16="http://schemas.microsoft.com/office/drawing/2014/main" id="{AD8EA2A7-9360-729C-770D-BE7B9C4C0BEF}"/>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15E26CB5-797F-2C1A-4E9F-B2BBE7261DCB}"/>
              </a:ext>
            </a:extLst>
          </p:cNvPr>
          <p:cNvSpPr>
            <a:spLocks noGrp="1"/>
          </p:cNvSpPr>
          <p:nvPr>
            <p:ph type="sldNum" sz="quarter" idx="12"/>
          </p:nvPr>
        </p:nvSpPr>
        <p:spPr/>
        <p:txBody>
          <a:bodyPr/>
          <a:lstStyle/>
          <a:p>
            <a:fld id="{2059FB75-A25F-4D4E-AEC7-EF49DC444198}" type="slidenum">
              <a:rPr lang="pt-BR" smtClean="0"/>
              <a:t>‹nº›</a:t>
            </a:fld>
            <a:endParaRPr lang="pt-BR"/>
          </a:p>
        </p:txBody>
      </p:sp>
    </p:spTree>
    <p:extLst>
      <p:ext uri="{BB962C8B-B14F-4D97-AF65-F5344CB8AC3E}">
        <p14:creationId xmlns:p14="http://schemas.microsoft.com/office/powerpoint/2010/main" val="1547529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23B14AE1-75B9-F1FC-A31F-9D313695F7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32BDEAA3-B2CE-23C5-85A1-5F289055D4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C5001C9D-7F29-E9BA-ED13-143A39544B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C0482AB-B2BD-4F32-A8BF-C0C37D51054A}" type="datetimeFigureOut">
              <a:rPr lang="pt-BR" smtClean="0"/>
              <a:t>12/07/2024</a:t>
            </a:fld>
            <a:endParaRPr lang="pt-BR"/>
          </a:p>
        </p:txBody>
      </p:sp>
      <p:sp>
        <p:nvSpPr>
          <p:cNvPr id="5" name="Espaço Reservado para Rodapé 4">
            <a:extLst>
              <a:ext uri="{FF2B5EF4-FFF2-40B4-BE49-F238E27FC236}">
                <a16:creationId xmlns:a16="http://schemas.microsoft.com/office/drawing/2014/main" id="{CD716885-0F81-81A8-7726-DF3CEBE5E1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pt-BR"/>
          </a:p>
        </p:txBody>
      </p:sp>
      <p:sp>
        <p:nvSpPr>
          <p:cNvPr id="6" name="Espaço Reservado para Número de Slide 5">
            <a:extLst>
              <a:ext uri="{FF2B5EF4-FFF2-40B4-BE49-F238E27FC236}">
                <a16:creationId xmlns:a16="http://schemas.microsoft.com/office/drawing/2014/main" id="{B3836A17-02E6-8D86-291E-7E79A91735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059FB75-A25F-4D4E-AEC7-EF49DC444198}" type="slidenum">
              <a:rPr lang="pt-BR" smtClean="0"/>
              <a:t>‹nº›</a:t>
            </a:fld>
            <a:endParaRPr lang="pt-BR"/>
          </a:p>
        </p:txBody>
      </p:sp>
    </p:spTree>
    <p:extLst>
      <p:ext uri="{BB962C8B-B14F-4D97-AF65-F5344CB8AC3E}">
        <p14:creationId xmlns:p14="http://schemas.microsoft.com/office/powerpoint/2010/main" val="3386935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FabioCaxa/IBM-Applied-Data-Science-Capstone-Project/blob/main/5%20-%20EDA%20-%20SQL.ipynb"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FabioCaxa/IBM-Applied-Data-Science-Capstone-Project/blob/main/6%20-%20Interactive%20Map%20-%20Folium.ipynb"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FabioCaxa/IBM-Applied-Data-Science-Capstone-Project/blob/main/7%20-%20Dashboard%20with%20Plotly%20Dash.py"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FabioCaxa/IBM-Applied-Data-Science-Capstone-Project/blob/main/8%20-%20Predictive%20Analysis.ipynb"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Layout" Target="../slideLayouts/slideLayout2.xml"/><Relationship Id="rId6" Type="http://schemas.openxmlformats.org/officeDocument/2006/relationships/slide" Target="slide33.xml"/><Relationship Id="rId5" Type="http://schemas.openxmlformats.org/officeDocument/2006/relationships/slide" Target="slide32.xml"/><Relationship Id="rId4" Type="http://schemas.openxmlformats.org/officeDocument/2006/relationships/slide" Target="slide14.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en.wikipedia.org/wiki/Falcon_9" TargetMode="External"/><Relationship Id="rId2" Type="http://schemas.openxmlformats.org/officeDocument/2006/relationships/hyperlink" Target="https://api.spacexdata.com/v4" TargetMode="Externa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hyperlink" Target="https://www.coursera.org/" TargetMode="External"/><Relationship Id="rId4" Type="http://schemas.openxmlformats.org/officeDocument/2006/relationships/hyperlink" Target="https://www.ibm.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FabioCaxa/IBM-Applied-Data-Science-Capstone-Project/blob/main/1%20-%20Data%20Collection%20%E2%80%93%20API.ipynb"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FabioCaxa/IBM-Applied-Data-Science-Capstone-Project/blob/main/2-%20Data%20Collection%20%E2%80%93%20Web%20Scraping.ipynb"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abioCaxa/IBM-Applied-Data-Science-Capstone-Project/blob/main/3%20-%20Data%20Wrangling.ipynb"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FabioCaxa/IBM-Applied-Data-Science-Capstone-Project/blob/main/4%20-%20EDA%20-%20Data%20Visualization.ipynb"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m 10" descr="Fumaça no céu&#10;&#10;Descrição gerada automaticamente com confiança média">
            <a:extLst>
              <a:ext uri="{FF2B5EF4-FFF2-40B4-BE49-F238E27FC236}">
                <a16:creationId xmlns:a16="http://schemas.microsoft.com/office/drawing/2014/main" id="{63184742-59D6-CB7A-4907-EF17CD984791}"/>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381000"/>
            <a:ext cx="12192000" cy="7620000"/>
          </a:xfrm>
          <a:prstGeom prst="rect">
            <a:avLst/>
          </a:prstGeom>
        </p:spPr>
      </p:pic>
      <p:sp>
        <p:nvSpPr>
          <p:cNvPr id="2" name="Título 1">
            <a:extLst>
              <a:ext uri="{FF2B5EF4-FFF2-40B4-BE49-F238E27FC236}">
                <a16:creationId xmlns:a16="http://schemas.microsoft.com/office/drawing/2014/main" id="{DA5A1CAF-CAE9-771C-7CC0-042096B0AD5B}"/>
              </a:ext>
            </a:extLst>
          </p:cNvPr>
          <p:cNvSpPr>
            <a:spLocks noGrp="1"/>
          </p:cNvSpPr>
          <p:nvPr>
            <p:ph type="ctrTitle"/>
          </p:nvPr>
        </p:nvSpPr>
        <p:spPr>
          <a:xfrm>
            <a:off x="4103452" y="1084226"/>
            <a:ext cx="8472791" cy="656346"/>
          </a:xfrm>
          <a:effectLst>
            <a:outerShdw blurRad="50800" dist="38100" dir="5400000" algn="t" rotWithShape="0">
              <a:prstClr val="black">
                <a:alpha val="40000"/>
              </a:prstClr>
            </a:outerShdw>
          </a:effectLst>
        </p:spPr>
        <p:txBody>
          <a:bodyPr>
            <a:normAutofit/>
          </a:bodyPr>
          <a:lstStyle/>
          <a:p>
            <a:r>
              <a:rPr lang="pt-BR" sz="3600" dirty="0">
                <a:solidFill>
                  <a:schemeClr val="bg1"/>
                </a:solidFill>
                <a:latin typeface="Times New Roman" panose="02020603050405020304" pitchFamily="18" charset="0"/>
                <a:cs typeface="Times New Roman" panose="02020603050405020304" pitchFamily="18" charset="0"/>
              </a:rPr>
              <a:t>Applied Data Science Capstone Project</a:t>
            </a:r>
          </a:p>
        </p:txBody>
      </p:sp>
      <p:sp>
        <p:nvSpPr>
          <p:cNvPr id="3" name="Subtítulo 2">
            <a:extLst>
              <a:ext uri="{FF2B5EF4-FFF2-40B4-BE49-F238E27FC236}">
                <a16:creationId xmlns:a16="http://schemas.microsoft.com/office/drawing/2014/main" id="{F527A973-AF40-6652-9858-71F60F248DC0}"/>
              </a:ext>
            </a:extLst>
          </p:cNvPr>
          <p:cNvSpPr>
            <a:spLocks noGrp="1"/>
          </p:cNvSpPr>
          <p:nvPr>
            <p:ph type="subTitle" idx="1"/>
          </p:nvPr>
        </p:nvSpPr>
        <p:spPr>
          <a:xfrm>
            <a:off x="5181600" y="2682402"/>
            <a:ext cx="6640749" cy="1493196"/>
          </a:xfrm>
          <a:noFill/>
          <a:effectLst>
            <a:outerShdw blurRad="50800" dist="38100" dir="5400000" algn="t" rotWithShape="0">
              <a:prstClr val="black">
                <a:alpha val="40000"/>
              </a:prstClr>
            </a:outerShdw>
          </a:effectLst>
        </p:spPr>
        <p:txBody>
          <a:bodyPr/>
          <a:lstStyle/>
          <a:p>
            <a:r>
              <a:rPr lang="pt-BR" dirty="0">
                <a:solidFill>
                  <a:schemeClr val="bg1"/>
                </a:solidFill>
                <a:latin typeface="Times New Roman" panose="02020603050405020304" pitchFamily="18" charset="0"/>
                <a:cs typeface="Times New Roman" panose="02020603050405020304" pitchFamily="18" charset="0"/>
              </a:rPr>
              <a:t>Fábio Clemente Vilela</a:t>
            </a:r>
          </a:p>
          <a:p>
            <a:endParaRPr lang="pt-BR" dirty="0">
              <a:solidFill>
                <a:schemeClr val="bg1"/>
              </a:solidFill>
              <a:latin typeface="Times New Roman" panose="02020603050405020304" pitchFamily="18" charset="0"/>
              <a:cs typeface="Times New Roman" panose="02020603050405020304" pitchFamily="18" charset="0"/>
            </a:endParaRPr>
          </a:p>
          <a:p>
            <a:r>
              <a:rPr lang="pt-BR">
                <a:solidFill>
                  <a:schemeClr val="bg1"/>
                </a:solidFill>
                <a:latin typeface="Times New Roman" panose="02020603050405020304" pitchFamily="18" charset="0"/>
                <a:cs typeface="Times New Roman" panose="02020603050405020304" pitchFamily="18" charset="0"/>
              </a:rPr>
              <a:t>07/12/2024</a:t>
            </a:r>
            <a:endParaRPr lang="pt-BR" dirty="0">
              <a:solidFill>
                <a:schemeClr val="bg1"/>
              </a:solidFill>
              <a:latin typeface="Times New Roman" panose="02020603050405020304" pitchFamily="18" charset="0"/>
              <a:cs typeface="Times New Roman" panose="02020603050405020304" pitchFamily="18" charset="0"/>
            </a:endParaRPr>
          </a:p>
        </p:txBody>
      </p:sp>
      <p:pic>
        <p:nvPicPr>
          <p:cNvPr id="15" name="Imagem 14" descr="Logotipo&#10;&#10;Descrição gerada automaticamente">
            <a:extLst>
              <a:ext uri="{FF2B5EF4-FFF2-40B4-BE49-F238E27FC236}">
                <a16:creationId xmlns:a16="http://schemas.microsoft.com/office/drawing/2014/main" id="{09A6C53A-318A-75B7-1417-6C2D10DAD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90" y="0"/>
            <a:ext cx="2065193" cy="1084226"/>
          </a:xfrm>
          <a:prstGeom prst="rect">
            <a:avLst/>
          </a:prstGeom>
        </p:spPr>
      </p:pic>
    </p:spTree>
    <p:extLst>
      <p:ext uri="{BB962C8B-B14F-4D97-AF65-F5344CB8AC3E}">
        <p14:creationId xmlns:p14="http://schemas.microsoft.com/office/powerpoint/2010/main" val="2205587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SQL</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6370975"/>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Queries:</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The </a:t>
            </a:r>
            <a:r>
              <a:rPr lang="pt-BR" sz="1600" dirty="0" err="1">
                <a:solidFill>
                  <a:schemeClr val="bg1"/>
                </a:solidFill>
                <a:latin typeface="Times New Roman" panose="02020603050405020304" pitchFamily="18" charset="0"/>
                <a:cs typeface="Times New Roman" panose="02020603050405020304" pitchFamily="18" charset="0"/>
              </a:rPr>
              <a:t>name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unique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sites</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5 </a:t>
            </a:r>
            <a:r>
              <a:rPr lang="pt-BR" sz="1600" dirty="0" err="1">
                <a:solidFill>
                  <a:schemeClr val="bg1"/>
                </a:solidFill>
                <a:latin typeface="Times New Roman" panose="02020603050405020304" pitchFamily="18" charset="0"/>
                <a:cs typeface="Times New Roman" panose="02020603050405020304" pitchFamily="18" charset="0"/>
              </a:rPr>
              <a:t>first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records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sites </a:t>
            </a:r>
            <a:r>
              <a:rPr lang="pt-BR" sz="1600" dirty="0" err="1">
                <a:solidFill>
                  <a:schemeClr val="bg1"/>
                </a:solidFill>
                <a:latin typeface="Times New Roman" panose="02020603050405020304" pitchFamily="18" charset="0"/>
                <a:cs typeface="Times New Roman" panose="02020603050405020304" pitchFamily="18" charset="0"/>
              </a:rPr>
              <a:t>beginning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with</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CCA</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Total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carried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boosters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by</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Nasa (CRS)</a:t>
            </a:r>
          </a:p>
          <a:p>
            <a:pPr marL="742950" lvl="1"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Average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carried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by</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Falcon 9 v1.1 </a:t>
            </a:r>
            <a:r>
              <a:rPr lang="pt-BR" sz="1600" b="1" dirty="0" err="1">
                <a:solidFill>
                  <a:schemeClr val="bg1"/>
                </a:solidFill>
                <a:latin typeface="Times New Roman" panose="02020603050405020304" pitchFamily="18" charset="0"/>
                <a:cs typeface="Times New Roman" panose="02020603050405020304" pitchFamily="18" charset="0"/>
              </a:rPr>
              <a:t>booster</a:t>
            </a:r>
            <a:endParaRPr lang="pt-BR" sz="1600" b="1"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Date </a:t>
            </a:r>
            <a:r>
              <a:rPr lang="pt-BR" sz="1600" dirty="0" err="1">
                <a:solidFill>
                  <a:schemeClr val="bg1"/>
                </a:solidFill>
                <a:latin typeface="Times New Roman" panose="02020603050405020304" pitchFamily="18" charset="0"/>
                <a:cs typeface="Times New Roman" panose="02020603050405020304" pitchFamily="18" charset="0"/>
              </a:rPr>
              <a:t>when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First</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Booster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landed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successfully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ground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pad</a:t>
            </a:r>
            <a:endParaRPr lang="pt-BR"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List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boosters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successfully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landed</a:t>
            </a:r>
            <a:r>
              <a:rPr lang="pt-BR" sz="1600" dirty="0">
                <a:solidFill>
                  <a:schemeClr val="bg1"/>
                </a:solidFill>
                <a:latin typeface="Times New Roman" panose="02020603050405020304" pitchFamily="18" charset="0"/>
                <a:cs typeface="Times New Roman" panose="02020603050405020304" pitchFamily="18" charset="0"/>
              </a:rPr>
              <a:t> in drone </a:t>
            </a:r>
            <a:r>
              <a:rPr lang="pt-BR" sz="1600" dirty="0" err="1">
                <a:solidFill>
                  <a:schemeClr val="bg1"/>
                </a:solidFill>
                <a:latin typeface="Times New Roman" panose="02020603050405020304" pitchFamily="18" charset="0"/>
                <a:cs typeface="Times New Roman" panose="02020603050405020304" pitchFamily="18" charset="0"/>
              </a:rPr>
              <a:t>ship</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have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mass</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between</a:t>
            </a:r>
            <a:r>
              <a:rPr lang="pt-BR" sz="1600" b="1" dirty="0">
                <a:solidFill>
                  <a:schemeClr val="bg1"/>
                </a:solidFill>
                <a:latin typeface="Times New Roman" panose="02020603050405020304" pitchFamily="18" charset="0"/>
                <a:cs typeface="Times New Roman" panose="02020603050405020304" pitchFamily="18" charset="0"/>
              </a:rPr>
              <a:t> 4.000 </a:t>
            </a:r>
            <a:r>
              <a:rPr lang="pt-BR" sz="1600" b="1" dirty="0" err="1">
                <a:solidFill>
                  <a:schemeClr val="bg1"/>
                </a:solidFill>
                <a:latin typeface="Times New Roman" panose="02020603050405020304" pitchFamily="18" charset="0"/>
                <a:cs typeface="Times New Roman" panose="02020603050405020304" pitchFamily="18" charset="0"/>
              </a:rPr>
              <a:t>and</a:t>
            </a:r>
            <a:r>
              <a:rPr lang="pt-BR" sz="1600" b="1" dirty="0">
                <a:solidFill>
                  <a:schemeClr val="bg1"/>
                </a:solidFill>
                <a:latin typeface="Times New Roman" panose="02020603050405020304" pitchFamily="18" charset="0"/>
                <a:cs typeface="Times New Roman" panose="02020603050405020304" pitchFamily="18" charset="0"/>
              </a:rPr>
              <a:t> 6.000 kg</a:t>
            </a:r>
          </a:p>
          <a:p>
            <a:pPr marL="742950" lvl="1"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List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total </a:t>
            </a:r>
            <a:r>
              <a:rPr lang="pt-BR" sz="1600" b="1" dirty="0" err="1">
                <a:solidFill>
                  <a:schemeClr val="bg1"/>
                </a:solidFill>
                <a:latin typeface="Times New Roman" panose="02020603050405020304" pitchFamily="18" charset="0"/>
                <a:cs typeface="Times New Roman" panose="02020603050405020304" pitchFamily="18" charset="0"/>
              </a:rPr>
              <a:t>number</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failures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successful</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mission</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outcomes</a:t>
            </a:r>
            <a:endParaRPr lang="pt-BR" sz="1600" b="1"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List of names of the booster versions which have carried the </a:t>
            </a:r>
            <a:r>
              <a:rPr lang="en-US" sz="1600" b="1" dirty="0">
                <a:solidFill>
                  <a:schemeClr val="bg1"/>
                </a:solidFill>
                <a:latin typeface="Times New Roman" panose="02020603050405020304" pitchFamily="18" charset="0"/>
                <a:cs typeface="Times New Roman" panose="02020603050405020304" pitchFamily="18" charset="0"/>
              </a:rPr>
              <a:t>maximum payload mass </a:t>
            </a:r>
            <a:r>
              <a:rPr lang="pt-BR" sz="1600" b="1" dirty="0">
                <a:solidFill>
                  <a:schemeClr val="bg1"/>
                </a:solidFill>
                <a:latin typeface="Times New Roman" panose="02020603050405020304" pitchFamily="18" charset="0"/>
                <a:cs typeface="Times New Roman" panose="02020603050405020304" pitchFamily="18" charset="0"/>
              </a:rPr>
              <a:t> </a:t>
            </a:r>
          </a:p>
          <a:p>
            <a:pPr marL="742950" lvl="1" indent="-285750" algn="just">
              <a:lnSpc>
                <a:spcPct val="150000"/>
              </a:lnSpc>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List of </a:t>
            </a:r>
            <a:r>
              <a:rPr lang="en-US" sz="1600" b="1" dirty="0">
                <a:solidFill>
                  <a:schemeClr val="bg1"/>
                </a:solidFill>
                <a:latin typeface="Times New Roman" panose="02020603050405020304" pitchFamily="18" charset="0"/>
                <a:cs typeface="Times New Roman" panose="02020603050405020304" pitchFamily="18" charset="0"/>
              </a:rPr>
              <a:t>failed landing outcomes in drone ships</a:t>
            </a:r>
            <a:r>
              <a:rPr lang="en-US" sz="1600" dirty="0">
                <a:solidFill>
                  <a:schemeClr val="bg1"/>
                </a:solidFill>
                <a:latin typeface="Times New Roman" panose="02020603050405020304" pitchFamily="18" charset="0"/>
                <a:cs typeface="Times New Roman" panose="02020603050405020304" pitchFamily="18" charset="0"/>
              </a:rPr>
              <a:t>, their booster versions and launch site names for the </a:t>
            </a:r>
            <a:r>
              <a:rPr lang="en-US" sz="1600" b="1" dirty="0">
                <a:solidFill>
                  <a:schemeClr val="bg1"/>
                </a:solidFill>
                <a:latin typeface="Times New Roman" panose="02020603050405020304" pitchFamily="18" charset="0"/>
                <a:cs typeface="Times New Roman" panose="02020603050405020304" pitchFamily="18" charset="0"/>
              </a:rPr>
              <a:t>months in the year 2015</a:t>
            </a:r>
            <a:endParaRPr lang="pt-BR" dirty="0"/>
          </a:p>
          <a:p>
            <a:pPr marL="742950" lvl="1" indent="-285750">
              <a:lnSpc>
                <a:spcPct val="150000"/>
              </a:lnSpc>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Count of landing outcomes between 2010-06-04 and 2017-03-20 (desc)</a:t>
            </a: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SQL</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625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2" end="12"/>
                                            </p:txEl>
                                          </p:spTgt>
                                        </p:tgtEl>
                                        <p:attrNameLst>
                                          <p:attrName>style.visibility</p:attrName>
                                        </p:attrNameLst>
                                      </p:cBhvr>
                                      <p:to>
                                        <p:strVal val="visible"/>
                                      </p:to>
                                    </p:set>
                                    <p:animEffect transition="in" filter="fade">
                                      <p:cBhvr>
                                        <p:cTn id="12" dur="500"/>
                                        <p:tgtEl>
                                          <p:spTgt spid="8">
                                            <p:txEl>
                                              <p:pRg st="12" end="1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fade">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fad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fade">
                                      <p:cBhvr>
                                        <p:cTn id="32" dur="500"/>
                                        <p:tgtEl>
                                          <p:spTgt spid="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fade">
                                      <p:cBhvr>
                                        <p:cTn id="37" dur="500"/>
                                        <p:tgtEl>
                                          <p:spTgt spid="8">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5" end="5"/>
                                            </p:txEl>
                                          </p:spTgt>
                                        </p:tgtEl>
                                        <p:attrNameLst>
                                          <p:attrName>style.visibility</p:attrName>
                                        </p:attrNameLst>
                                      </p:cBhvr>
                                      <p:to>
                                        <p:strVal val="visible"/>
                                      </p:to>
                                    </p:set>
                                    <p:animEffect transition="in" filter="fade">
                                      <p:cBhvr>
                                        <p:cTn id="42" dur="500"/>
                                        <p:tgtEl>
                                          <p:spTgt spid="8">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6" end="6"/>
                                            </p:txEl>
                                          </p:spTgt>
                                        </p:tgtEl>
                                        <p:attrNameLst>
                                          <p:attrName>style.visibility</p:attrName>
                                        </p:attrNameLst>
                                      </p:cBhvr>
                                      <p:to>
                                        <p:strVal val="visible"/>
                                      </p:to>
                                    </p:set>
                                    <p:animEffect transition="in" filter="fade">
                                      <p:cBhvr>
                                        <p:cTn id="47" dur="500"/>
                                        <p:tgtEl>
                                          <p:spTgt spid="8">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7" end="7"/>
                                            </p:txEl>
                                          </p:spTgt>
                                        </p:tgtEl>
                                        <p:attrNameLst>
                                          <p:attrName>style.visibility</p:attrName>
                                        </p:attrNameLst>
                                      </p:cBhvr>
                                      <p:to>
                                        <p:strVal val="visible"/>
                                      </p:to>
                                    </p:set>
                                    <p:animEffect transition="in" filter="fade">
                                      <p:cBhvr>
                                        <p:cTn id="52" dur="500"/>
                                        <p:tgtEl>
                                          <p:spTgt spid="8">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
                                            <p:txEl>
                                              <p:pRg st="8" end="8"/>
                                            </p:txEl>
                                          </p:spTgt>
                                        </p:tgtEl>
                                        <p:attrNameLst>
                                          <p:attrName>style.visibility</p:attrName>
                                        </p:attrNameLst>
                                      </p:cBhvr>
                                      <p:to>
                                        <p:strVal val="visible"/>
                                      </p:to>
                                    </p:set>
                                    <p:animEffect transition="in" filter="fade">
                                      <p:cBhvr>
                                        <p:cTn id="57" dur="500"/>
                                        <p:tgtEl>
                                          <p:spTgt spid="8">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8">
                                            <p:txEl>
                                              <p:pRg st="9" end="9"/>
                                            </p:txEl>
                                          </p:spTgt>
                                        </p:tgtEl>
                                        <p:attrNameLst>
                                          <p:attrName>style.visibility</p:attrName>
                                        </p:attrNameLst>
                                      </p:cBhvr>
                                      <p:to>
                                        <p:strVal val="visible"/>
                                      </p:to>
                                    </p:set>
                                    <p:animEffect transition="in" filter="fade">
                                      <p:cBhvr>
                                        <p:cTn id="62" dur="500"/>
                                        <p:tgtEl>
                                          <p:spTgt spid="8">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8">
                                            <p:txEl>
                                              <p:pRg st="10" end="10"/>
                                            </p:txEl>
                                          </p:spTgt>
                                        </p:tgtEl>
                                        <p:attrNameLst>
                                          <p:attrName>style.visibility</p:attrName>
                                        </p:attrNameLst>
                                      </p:cBhvr>
                                      <p:to>
                                        <p:strVal val="visible"/>
                                      </p:to>
                                    </p:set>
                                    <p:animEffect transition="in" filter="fade">
                                      <p:cBhvr>
                                        <p:cTn id="6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Interactive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Map -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Folium</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612475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Lanch</a:t>
            </a:r>
            <a:r>
              <a:rPr lang="pt-BR" sz="1600" dirty="0">
                <a:solidFill>
                  <a:schemeClr val="bg1"/>
                </a:solidFill>
                <a:latin typeface="Times New Roman" panose="02020603050405020304" pitchFamily="18" charset="0"/>
                <a:cs typeface="Times New Roman" panose="02020603050405020304" pitchFamily="18" charset="0"/>
              </a:rPr>
              <a:t> sites </a:t>
            </a:r>
            <a:r>
              <a:rPr lang="pt-BR" sz="1600" dirty="0" err="1">
                <a:solidFill>
                  <a:schemeClr val="bg1"/>
                </a:solidFill>
                <a:latin typeface="Times New Roman" panose="02020603050405020304" pitchFamily="18" charset="0"/>
                <a:cs typeface="Times New Roman" panose="02020603050405020304" pitchFamily="18" charset="0"/>
              </a:rPr>
              <a:t>markers</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150000"/>
              </a:lnSpc>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Added </a:t>
            </a:r>
            <a:r>
              <a:rPr lang="en-US" sz="1600" b="1" dirty="0">
                <a:solidFill>
                  <a:schemeClr val="bg1"/>
                </a:solidFill>
                <a:latin typeface="Times New Roman" panose="02020603050405020304" pitchFamily="18" charset="0"/>
                <a:cs typeface="Times New Roman" panose="02020603050405020304" pitchFamily="18" charset="0"/>
              </a:rPr>
              <a:t>markers</a:t>
            </a:r>
            <a:r>
              <a:rPr lang="en-US" sz="1600" dirty="0">
                <a:solidFill>
                  <a:schemeClr val="bg1"/>
                </a:solidFill>
                <a:latin typeface="Times New Roman" panose="02020603050405020304" pitchFamily="18" charset="0"/>
                <a:cs typeface="Times New Roman" panose="02020603050405020304" pitchFamily="18" charset="0"/>
              </a:rPr>
              <a:t> with a </a:t>
            </a:r>
            <a:r>
              <a:rPr lang="en-US" sz="1600" b="1" dirty="0">
                <a:solidFill>
                  <a:schemeClr val="bg1"/>
                </a:solidFill>
                <a:latin typeface="Times New Roman" panose="02020603050405020304" pitchFamily="18" charset="0"/>
                <a:cs typeface="Times New Roman" panose="02020603050405020304" pitchFamily="18" charset="0"/>
              </a:rPr>
              <a:t>circle</a:t>
            </a:r>
            <a:r>
              <a:rPr lang="en-US" sz="1600" dirty="0">
                <a:solidFill>
                  <a:schemeClr val="bg1"/>
                </a:solidFill>
                <a:latin typeface="Times New Roman" panose="02020603050405020304" pitchFamily="18" charset="0"/>
                <a:cs typeface="Times New Roman" panose="02020603050405020304" pitchFamily="18" charset="0"/>
              </a:rPr>
              <a:t>, </a:t>
            </a:r>
            <a:r>
              <a:rPr lang="en-US" sz="1600" b="1" dirty="0">
                <a:solidFill>
                  <a:schemeClr val="bg1"/>
                </a:solidFill>
                <a:latin typeface="Times New Roman" panose="02020603050405020304" pitchFamily="18" charset="0"/>
                <a:cs typeface="Times New Roman" panose="02020603050405020304" pitchFamily="18" charset="0"/>
              </a:rPr>
              <a:t>popup label,</a:t>
            </a:r>
            <a:r>
              <a:rPr lang="en-US" sz="1600" dirty="0">
                <a:solidFill>
                  <a:schemeClr val="bg1"/>
                </a:solidFill>
                <a:latin typeface="Times New Roman" panose="02020603050405020304" pitchFamily="18" charset="0"/>
                <a:cs typeface="Times New Roman" panose="02020603050405020304" pitchFamily="18" charset="0"/>
              </a:rPr>
              <a:t> and </a:t>
            </a:r>
            <a:r>
              <a:rPr lang="en-US" sz="1600" b="1" dirty="0">
                <a:solidFill>
                  <a:schemeClr val="bg1"/>
                </a:solidFill>
                <a:latin typeface="Times New Roman" panose="02020603050405020304" pitchFamily="18" charset="0"/>
                <a:cs typeface="Times New Roman" panose="02020603050405020304" pitchFamily="18" charset="0"/>
              </a:rPr>
              <a:t>text label</a:t>
            </a:r>
            <a:r>
              <a:rPr lang="en-US" sz="1600" dirty="0">
                <a:solidFill>
                  <a:schemeClr val="bg1"/>
                </a:solidFill>
                <a:latin typeface="Times New Roman" panose="02020603050405020304" pitchFamily="18" charset="0"/>
                <a:cs typeface="Times New Roman" panose="02020603050405020304" pitchFamily="18" charset="0"/>
              </a:rPr>
              <a:t> of all launch sites using their latitude and longitude coordinates to show their geographical locations</a:t>
            </a:r>
          </a:p>
          <a:p>
            <a:pPr marL="742950" lvl="1" indent="-285750" algn="just">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Colored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markers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based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outcomes</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Added</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accent3">
                    <a:lumMod val="60000"/>
                    <a:lumOff val="40000"/>
                  </a:schemeClr>
                </a:solidFill>
                <a:latin typeface="Times New Roman" panose="02020603050405020304" pitchFamily="18" charset="0"/>
                <a:cs typeface="Times New Roman" panose="02020603050405020304" pitchFamily="18" charset="0"/>
              </a:rPr>
              <a:t>Green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markers</a:t>
            </a:r>
            <a:r>
              <a:rPr lang="pt-BR" sz="1600" dirty="0">
                <a:solidFill>
                  <a:schemeClr val="bg1"/>
                </a:solidFill>
                <a:latin typeface="Times New Roman" panose="02020603050405020304" pitchFamily="18" charset="0"/>
                <a:cs typeface="Times New Roman" panose="02020603050405020304" pitchFamily="18" charset="0"/>
              </a:rPr>
              <a:t> for </a:t>
            </a:r>
            <a:r>
              <a:rPr lang="pt-BR" sz="1600" dirty="0" err="1">
                <a:solidFill>
                  <a:schemeClr val="bg1"/>
                </a:solidFill>
                <a:latin typeface="Times New Roman" panose="02020603050405020304" pitchFamily="18" charset="0"/>
                <a:cs typeface="Times New Roman" panose="02020603050405020304" pitchFamily="18" charset="0"/>
              </a:rPr>
              <a:t>successful</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rgbClr val="FF0000"/>
                </a:solidFill>
                <a:latin typeface="Times New Roman" panose="02020603050405020304" pitchFamily="18" charset="0"/>
                <a:cs typeface="Times New Roman" panose="02020603050405020304" pitchFamily="18" charset="0"/>
              </a:rPr>
              <a:t>Red</a:t>
            </a:r>
            <a:r>
              <a:rPr lang="pt-BR" sz="1600" dirty="0">
                <a:solidFill>
                  <a:schemeClr val="bg1"/>
                </a:solidFill>
                <a:latin typeface="Times New Roman" panose="02020603050405020304" pitchFamily="18" charset="0"/>
                <a:cs typeface="Times New Roman" panose="02020603050405020304" pitchFamily="18" charset="0"/>
              </a:rPr>
              <a:t> for </a:t>
            </a:r>
            <a:r>
              <a:rPr lang="pt-BR" sz="1600" dirty="0" err="1">
                <a:solidFill>
                  <a:schemeClr val="bg1"/>
                </a:solidFill>
                <a:latin typeface="Times New Roman" panose="02020603050405020304" pitchFamily="18" charset="0"/>
                <a:cs typeface="Times New Roman" panose="02020603050405020304" pitchFamily="18" charset="0"/>
              </a:rPr>
              <a:t>failed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Marker</a:t>
            </a:r>
            <a:r>
              <a:rPr lang="pt-BR" sz="1600" b="1" dirty="0">
                <a:solidFill>
                  <a:schemeClr val="bg1"/>
                </a:solidFill>
                <a:latin typeface="Times New Roman" panose="02020603050405020304" pitchFamily="18" charset="0"/>
                <a:cs typeface="Times New Roman" panose="02020603050405020304" pitchFamily="18" charset="0"/>
              </a:rPr>
              <a:t> Clusters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show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rates</a:t>
            </a:r>
          </a:p>
          <a:p>
            <a:pPr marL="742950" lvl="1" indent="-285750" algn="just">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Distance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its </a:t>
            </a:r>
            <a:r>
              <a:rPr lang="pt-BR" sz="1600" dirty="0" err="1">
                <a:solidFill>
                  <a:schemeClr val="bg1"/>
                </a:solidFill>
                <a:latin typeface="Times New Roman" panose="02020603050405020304" pitchFamily="18" charset="0"/>
                <a:cs typeface="Times New Roman" panose="02020603050405020304" pitchFamily="18" charset="0"/>
              </a:rPr>
              <a:t>proximities</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Added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additional</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lines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markers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show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launch</a:t>
            </a:r>
            <a:r>
              <a:rPr lang="pt-BR" sz="1600" b="1" dirty="0">
                <a:solidFill>
                  <a:schemeClr val="bg1"/>
                </a:solidFill>
                <a:latin typeface="Times New Roman" panose="02020603050405020304" pitchFamily="18" charset="0"/>
                <a:cs typeface="Times New Roman" panose="02020603050405020304" pitchFamily="18" charset="0"/>
              </a:rPr>
              <a:t> site </a:t>
            </a:r>
            <a:r>
              <a:rPr lang="pt-BR" sz="1600" b="1" dirty="0" err="1">
                <a:solidFill>
                  <a:schemeClr val="bg1"/>
                </a:solidFill>
                <a:latin typeface="Times New Roman" panose="02020603050405020304" pitchFamily="18" charset="0"/>
                <a:cs typeface="Times New Roman" panose="02020603050405020304" pitchFamily="18" charset="0"/>
              </a:rPr>
              <a:t>proximities</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with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railroads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highways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coastline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nearest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city</a:t>
            </a:r>
            <a:endParaRPr lang="pt-BR" sz="1600" dirty="0">
              <a:solidFill>
                <a:schemeClr val="bg1"/>
              </a:solidFill>
              <a:latin typeface="Times New Roman" panose="02020603050405020304" pitchFamily="18" charset="0"/>
              <a:cs typeface="Times New Roman" panose="02020603050405020304" pitchFamily="18" charset="0"/>
            </a:endParaRPr>
          </a:p>
          <a:p>
            <a:pPr lvl="1"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Interactive</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Map -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Folium</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761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animEffect transition="in" filter="fade">
                                      <p:cBhvr>
                                        <p:cTn id="22" dur="500"/>
                                        <p:tgtEl>
                                          <p:spTgt spid="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9" end="9"/>
                                            </p:txEl>
                                          </p:spTgt>
                                        </p:tgtEl>
                                        <p:attrNameLst>
                                          <p:attrName>style.visibility</p:attrName>
                                        </p:attrNameLst>
                                      </p:cBhvr>
                                      <p:to>
                                        <p:strVal val="visible"/>
                                      </p:to>
                                    </p:set>
                                    <p:animEffect transition="in" filter="fade">
                                      <p:cBhvr>
                                        <p:cTn id="37" dur="500"/>
                                        <p:tgtEl>
                                          <p:spTgt spid="8">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11" end="11"/>
                                            </p:txEl>
                                          </p:spTgt>
                                        </p:tgtEl>
                                        <p:attrNameLst>
                                          <p:attrName>style.visibility</p:attrName>
                                        </p:attrNameLst>
                                      </p:cBhvr>
                                      <p:to>
                                        <p:strVal val="visible"/>
                                      </p:to>
                                    </p:set>
                                    <p:animEffect transition="in" filter="fade">
                                      <p:cBhvr>
                                        <p:cTn id="42"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48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Dashboard </a:t>
            </a:r>
            <a:r>
              <a:rPr lang="pt-BR" sz="48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48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48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Plotly</a:t>
            </a:r>
            <a:r>
              <a:rPr lang="pt-BR" sz="48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Dash</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624786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pt-BR" sz="1600" b="1" dirty="0" err="1">
                <a:solidFill>
                  <a:schemeClr val="bg1"/>
                </a:solidFill>
                <a:latin typeface="Times New Roman" panose="02020603050405020304" pitchFamily="18" charset="0"/>
                <a:cs typeface="Times New Roman" panose="02020603050405020304" pitchFamily="18" charset="0"/>
              </a:rPr>
              <a:t>Drowpdown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Sites </a:t>
            </a:r>
            <a:r>
              <a:rPr lang="pt-BR" sz="1600" dirty="0" err="1">
                <a:solidFill>
                  <a:schemeClr val="bg1"/>
                </a:solidFill>
                <a:latin typeface="Times New Roman" panose="02020603050405020304" pitchFamily="18" charset="0"/>
                <a:cs typeface="Times New Roman" panose="02020603050405020304" pitchFamily="18" charset="0"/>
              </a:rPr>
              <a:t>list</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20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The </a:t>
            </a:r>
            <a:r>
              <a:rPr lang="pt-BR" sz="1600" dirty="0" err="1">
                <a:solidFill>
                  <a:schemeClr val="bg1"/>
                </a:solidFill>
                <a:latin typeface="Times New Roman" panose="02020603050405020304" pitchFamily="18" charset="0"/>
                <a:cs typeface="Times New Roman" panose="02020603050405020304" pitchFamily="18" charset="0"/>
              </a:rPr>
              <a:t>user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can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select</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specific</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 </a:t>
            </a:r>
          </a:p>
          <a:p>
            <a:pPr marL="285750" indent="-285750" algn="just">
              <a:lnSpc>
                <a:spcPct val="200000"/>
              </a:lnSpc>
              <a:buFont typeface="Arial" panose="020B0604020202020204" pitchFamily="34" charset="0"/>
              <a:buChar char="•"/>
            </a:pPr>
            <a:r>
              <a:rPr lang="pt-BR" sz="1600" b="1" dirty="0">
                <a:solidFill>
                  <a:schemeClr val="bg1"/>
                </a:solidFill>
                <a:latin typeface="Times New Roman" panose="02020603050405020304" pitchFamily="18" charset="0"/>
                <a:cs typeface="Times New Roman" panose="02020603050405020304" pitchFamily="18" charset="0"/>
              </a:rPr>
              <a:t>Pie Chart </a:t>
            </a:r>
            <a:r>
              <a:rPr lang="pt-BR" sz="1600" dirty="0" err="1">
                <a:solidFill>
                  <a:schemeClr val="bg1"/>
                </a:solidFill>
                <a:latin typeface="Times New Roman" panose="02020603050405020304" pitchFamily="18" charset="0"/>
                <a:cs typeface="Times New Roman" panose="02020603050405020304" pitchFamily="18" charset="0"/>
              </a:rPr>
              <a:t>showing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successful</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Allows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see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percentage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suceesses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failures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all</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specific</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200000"/>
              </a:lnSpc>
              <a:buFont typeface="Arial" panose="020B0604020202020204" pitchFamily="34" charset="0"/>
              <a:buChar char="•"/>
            </a:pPr>
            <a:r>
              <a:rPr lang="pt-BR" sz="1600" b="1" dirty="0" err="1">
                <a:solidFill>
                  <a:schemeClr val="bg1"/>
                </a:solidFill>
                <a:latin typeface="Times New Roman" panose="02020603050405020304" pitchFamily="18" charset="0"/>
                <a:cs typeface="Times New Roman" panose="02020603050405020304" pitchFamily="18" charset="0"/>
              </a:rPr>
              <a:t>Slider</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range:</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Allows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choose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specific</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range</a:t>
            </a:r>
            <a:r>
              <a:rPr lang="pt-BR" sz="1600" b="1"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200000"/>
              </a:lnSpc>
              <a:buFont typeface="Arial" panose="020B0604020202020204" pitchFamily="34" charset="0"/>
              <a:buChar char="•"/>
            </a:pPr>
            <a:r>
              <a:rPr lang="pt-BR" sz="1600" b="1" dirty="0" err="1">
                <a:solidFill>
                  <a:schemeClr val="bg1"/>
                </a:solidFill>
                <a:latin typeface="Times New Roman" panose="02020603050405020304" pitchFamily="18" charset="0"/>
                <a:cs typeface="Times New Roman" panose="02020603050405020304" pitchFamily="18" charset="0"/>
              </a:rPr>
              <a:t>Scatter</a:t>
            </a:r>
            <a:r>
              <a:rPr lang="pt-BR" sz="1600" b="1" dirty="0">
                <a:solidFill>
                  <a:schemeClr val="bg1"/>
                </a:solidFill>
                <a:latin typeface="Times New Roman" panose="02020603050405020304" pitchFamily="18" charset="0"/>
                <a:cs typeface="Times New Roman" panose="02020603050405020304" pitchFamily="18" charset="0"/>
              </a:rPr>
              <a:t> Chart </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vs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 </a:t>
            </a:r>
            <a:r>
              <a:rPr lang="pt-BR" sz="1600" dirty="0" err="1">
                <a:solidFill>
                  <a:schemeClr val="bg1"/>
                </a:solidFill>
                <a:latin typeface="Times New Roman" panose="02020603050405020304" pitchFamily="18" charset="0"/>
                <a:cs typeface="Times New Roman" panose="02020603050405020304" pitchFamily="18" charset="0"/>
              </a:rPr>
              <a:t>by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Booster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Version</a:t>
            </a:r>
            <a:endParaRPr lang="pt-BR"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Allows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see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correlation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between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endParaRPr lang="pt-BR"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Dashboard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with</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Plotly</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Dash</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2908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500"/>
                                        <p:tgtEl>
                                          <p:spTgt spid="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fade">
                                      <p:cBhvr>
                                        <p:cTn id="37" dur="500"/>
                                        <p:tgtEl>
                                          <p:spTgt spid="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6" end="6"/>
                                            </p:txEl>
                                          </p:spTgt>
                                        </p:tgtEl>
                                        <p:attrNameLst>
                                          <p:attrName>style.visibility</p:attrName>
                                        </p:attrNameLst>
                                      </p:cBhvr>
                                      <p:to>
                                        <p:strVal val="visible"/>
                                      </p:to>
                                    </p:set>
                                    <p:animEffect transition="in" filter="fade">
                                      <p:cBhvr>
                                        <p:cTn id="42" dur="500"/>
                                        <p:tgtEl>
                                          <p:spTgt spid="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7" end="7"/>
                                            </p:txEl>
                                          </p:spTgt>
                                        </p:tgtEl>
                                        <p:attrNameLst>
                                          <p:attrName>style.visibility</p:attrName>
                                        </p:attrNameLst>
                                      </p:cBhvr>
                                      <p:to>
                                        <p:strVal val="visible"/>
                                      </p:to>
                                    </p:set>
                                    <p:animEffect transition="in" filter="fade">
                                      <p:cBhvr>
                                        <p:cTn id="47" dur="500"/>
                                        <p:tgtEl>
                                          <p:spTgt spid="8">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Predictive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333824"/>
            <a:ext cx="11264630" cy="624786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just">
              <a:lnSpc>
                <a:spcPct val="200000"/>
              </a:lnSpc>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Predictive</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Analysis</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10" name="Imagem 9" descr="Diagrama, Texto&#10;&#10;Descrição gerada automaticamente">
            <a:extLst>
              <a:ext uri="{FF2B5EF4-FFF2-40B4-BE49-F238E27FC236}">
                <a16:creationId xmlns:a16="http://schemas.microsoft.com/office/drawing/2014/main" id="{5ED6D3EC-8B4E-EA3E-2DCC-23CF730DB9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456" y="1735372"/>
            <a:ext cx="10794042" cy="3624568"/>
          </a:xfrm>
          <a:prstGeom prst="rect">
            <a:avLst/>
          </a:prstGeom>
        </p:spPr>
      </p:pic>
    </p:spTree>
    <p:extLst>
      <p:ext uri="{BB962C8B-B14F-4D97-AF65-F5344CB8AC3E}">
        <p14:creationId xmlns:p14="http://schemas.microsoft.com/office/powerpoint/2010/main" val="1951589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9" end="9"/>
                                            </p:txEl>
                                          </p:spTgt>
                                        </p:tgtEl>
                                        <p:attrNameLst>
                                          <p:attrName>style.visibility</p:attrName>
                                        </p:attrNameLst>
                                      </p:cBhvr>
                                      <p:to>
                                        <p:strVal val="visible"/>
                                      </p:to>
                                    </p:set>
                                    <p:animEffect transition="in" filter="fade">
                                      <p:cBhvr>
                                        <p:cTn id="1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m 10" descr="Fumaça no céu&#10;&#10;Descrição gerada automaticamente com confiança média">
            <a:extLst>
              <a:ext uri="{FF2B5EF4-FFF2-40B4-BE49-F238E27FC236}">
                <a16:creationId xmlns:a16="http://schemas.microsoft.com/office/drawing/2014/main" id="{63184742-59D6-CB7A-4907-EF17CD984791}"/>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4017" y="-381001"/>
            <a:ext cx="12192000" cy="7620000"/>
          </a:xfrm>
          <a:prstGeom prst="rect">
            <a:avLst/>
          </a:prstGeom>
        </p:spPr>
      </p:pic>
      <p:sp>
        <p:nvSpPr>
          <p:cNvPr id="2" name="Título 1">
            <a:extLst>
              <a:ext uri="{FF2B5EF4-FFF2-40B4-BE49-F238E27FC236}">
                <a16:creationId xmlns:a16="http://schemas.microsoft.com/office/drawing/2014/main" id="{DA5A1CAF-CAE9-771C-7CC0-042096B0AD5B}"/>
              </a:ext>
            </a:extLst>
          </p:cNvPr>
          <p:cNvSpPr>
            <a:spLocks noGrp="1"/>
          </p:cNvSpPr>
          <p:nvPr>
            <p:ph type="ctrTitle"/>
          </p:nvPr>
        </p:nvSpPr>
        <p:spPr>
          <a:xfrm>
            <a:off x="1374209" y="2857500"/>
            <a:ext cx="9443582" cy="1142999"/>
          </a:xfrm>
          <a:noFill/>
          <a:ln>
            <a:noFill/>
          </a:ln>
          <a:effectLst>
            <a:outerShdw blurRad="50800" dist="38100" dir="5400000" algn="t" rotWithShape="0">
              <a:prstClr val="black">
                <a:alpha val="40000"/>
              </a:prstClr>
            </a:outerShdw>
          </a:effectLst>
          <a:scene3d>
            <a:camera prst="orthographicFront"/>
            <a:lightRig rig="threePt" dir="t"/>
          </a:scene3d>
          <a:sp3d>
            <a:bevelT w="139700" prst="cross"/>
          </a:sp3d>
        </p:spPr>
        <p:txBody>
          <a:bodyPr>
            <a:normAutofit fontScale="90000"/>
          </a:bodyPr>
          <a:lstStyle/>
          <a:p>
            <a:r>
              <a:rPr lang="pt-BR" sz="8000" u="sng" dirty="0" err="1">
                <a:gradFill flip="none" rotWithShape="1">
                  <a:gsLst>
                    <a:gs pos="12558">
                      <a:schemeClr val="bg1">
                        <a:lumMod val="95000"/>
                      </a:schemeClr>
                    </a:gs>
                    <a:gs pos="0">
                      <a:schemeClr val="bg1"/>
                    </a:gs>
                    <a:gs pos="46000">
                      <a:schemeClr val="tx2">
                        <a:lumMod val="75000"/>
                        <a:lumOff val="25000"/>
                      </a:schemeClr>
                    </a:gs>
                    <a:gs pos="100000">
                      <a:schemeClr val="accent1">
                        <a:lumMod val="60000"/>
                      </a:schemeClr>
                    </a:gs>
                  </a:gsLst>
                  <a:lin ang="13500000" scaled="1"/>
                  <a:tileRect/>
                </a:gra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Results</a:t>
            </a:r>
            <a:endParaRPr lang="pt-BR" sz="8000" u="sng" dirty="0">
              <a:gradFill flip="none" rotWithShape="1">
                <a:gsLst>
                  <a:gs pos="12558">
                    <a:schemeClr val="bg1">
                      <a:lumMod val="95000"/>
                    </a:schemeClr>
                  </a:gs>
                  <a:gs pos="0">
                    <a:schemeClr val="bg1"/>
                  </a:gs>
                  <a:gs pos="46000">
                    <a:schemeClr val="tx2">
                      <a:lumMod val="75000"/>
                      <a:lumOff val="25000"/>
                    </a:schemeClr>
                  </a:gs>
                  <a:gs pos="100000">
                    <a:schemeClr val="accent1">
                      <a:lumMod val="60000"/>
                    </a:schemeClr>
                  </a:gs>
                </a:gsLst>
                <a:lin ang="13500000" scaled="1"/>
                <a:tileRect/>
              </a:gra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15" name="Imagem 14" descr="Logotipo&#10;&#10;Descrição gerada automaticamente">
            <a:extLst>
              <a:ext uri="{FF2B5EF4-FFF2-40B4-BE49-F238E27FC236}">
                <a16:creationId xmlns:a16="http://schemas.microsoft.com/office/drawing/2014/main" id="{09A6C53A-318A-75B7-1417-6C2D10DAD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90" y="0"/>
            <a:ext cx="2065193" cy="1084226"/>
          </a:xfrm>
          <a:prstGeom prst="rect">
            <a:avLst/>
          </a:prstGeom>
        </p:spPr>
      </p:pic>
    </p:spTree>
    <p:extLst>
      <p:ext uri="{BB962C8B-B14F-4D97-AF65-F5344CB8AC3E}">
        <p14:creationId xmlns:p14="http://schemas.microsoft.com/office/powerpoint/2010/main" val="113612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507786"/>
            <a:ext cx="11264630" cy="2462213"/>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The Falcon 9 </a:t>
            </a:r>
            <a:r>
              <a:rPr lang="pt-BR" sz="1600" dirty="0" err="1">
                <a:solidFill>
                  <a:schemeClr val="bg1"/>
                </a:solidFill>
                <a:latin typeface="Times New Roman" panose="02020603050405020304" pitchFamily="18" charset="0"/>
                <a:cs typeface="Times New Roman" panose="02020603050405020304" pitchFamily="18" charset="0"/>
              </a:rPr>
              <a:t>rockets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were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3 Sites:</a:t>
            </a:r>
          </a:p>
          <a:p>
            <a:pPr marL="742950" lvl="1" indent="-285750" algn="just">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Cape Canaveral Air Force Station - Space Launch Complex (CCAFS SLC-40)</a:t>
            </a:r>
          </a:p>
          <a:p>
            <a:pPr marL="742950" lvl="1" indent="-285750" algn="just">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Vandenberg Air Force Base - Space Launch Complex (VAFB SLC 4E)</a:t>
            </a:r>
          </a:p>
          <a:p>
            <a:pPr marL="742950" lvl="1" indent="-285750" algn="just">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Kennedy Space Center - Launch Complex (KSC LC 39A)</a:t>
            </a:r>
          </a:p>
          <a:p>
            <a:pPr lvl="1"/>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Around Half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were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CCAFS SLC 40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a:t>
            </a:r>
          </a:p>
          <a:p>
            <a:pPr marL="285750" indent="-285750">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Early </a:t>
            </a:r>
            <a:r>
              <a:rPr lang="pt-BR" sz="1600" dirty="0" err="1">
                <a:solidFill>
                  <a:schemeClr val="bg1"/>
                </a:solidFill>
                <a:latin typeface="Times New Roman" panose="02020603050405020304" pitchFamily="18" charset="0"/>
                <a:cs typeface="Times New Roman" panose="02020603050405020304" pitchFamily="18" charset="0"/>
              </a:rPr>
              <a:t>flights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have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fail</a:t>
            </a:r>
            <a:r>
              <a:rPr lang="pt-BR" sz="1600" dirty="0">
                <a:solidFill>
                  <a:schemeClr val="bg1"/>
                </a:solidFill>
                <a:latin typeface="Times New Roman" panose="02020603050405020304" pitchFamily="18" charset="0"/>
                <a:cs typeface="Times New Roman" panose="02020603050405020304" pitchFamily="18" charset="0"/>
              </a:rPr>
              <a:t> rate (</a:t>
            </a:r>
            <a:r>
              <a:rPr lang="pt-BR" sz="1600" b="1" dirty="0">
                <a:solidFill>
                  <a:srgbClr val="002060"/>
                </a:solidFill>
                <a:latin typeface="Times New Roman" panose="02020603050405020304" pitchFamily="18" charset="0"/>
                <a:cs typeface="Times New Roman" panose="02020603050405020304" pitchFamily="18" charset="0"/>
              </a:rPr>
              <a:t>Blue</a:t>
            </a:r>
            <a:r>
              <a:rPr lang="pt-BR" sz="1600" dirty="0">
                <a:solidFill>
                  <a:schemeClr val="bg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Later </a:t>
            </a:r>
            <a:r>
              <a:rPr lang="pt-BR" sz="1600" dirty="0" err="1">
                <a:solidFill>
                  <a:schemeClr val="bg1"/>
                </a:solidFill>
                <a:latin typeface="Times New Roman" panose="02020603050405020304" pitchFamily="18" charset="0"/>
                <a:cs typeface="Times New Roman" panose="02020603050405020304" pitchFamily="18" charset="0"/>
              </a:rPr>
              <a:t>flights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have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 (</a:t>
            </a:r>
            <a:r>
              <a:rPr lang="pt-BR" sz="1600" b="1" dirty="0">
                <a:solidFill>
                  <a:schemeClr val="accent2">
                    <a:lumMod val="75000"/>
                  </a:schemeClr>
                </a:solidFill>
                <a:latin typeface="Times New Roman" panose="02020603050405020304" pitchFamily="18" charset="0"/>
                <a:cs typeface="Times New Roman" panose="02020603050405020304" pitchFamily="18" charset="0"/>
              </a:rPr>
              <a:t>Orange</a:t>
            </a:r>
            <a:r>
              <a:rPr lang="pt-BR" sz="1600" dirty="0">
                <a:solidFill>
                  <a:schemeClr val="bg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Based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analysis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it’s</a:t>
            </a:r>
            <a:r>
              <a:rPr lang="pt-BR" sz="1600" dirty="0">
                <a:solidFill>
                  <a:schemeClr val="bg1"/>
                </a:solidFill>
                <a:latin typeface="Times New Roman" panose="02020603050405020304" pitchFamily="18" charset="0"/>
                <a:cs typeface="Times New Roman" panose="02020603050405020304" pitchFamily="18" charset="0"/>
              </a:rPr>
              <a:t> safe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infer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that</a:t>
            </a:r>
            <a:r>
              <a:rPr lang="pt-BR" sz="1600" dirty="0">
                <a:solidFill>
                  <a:schemeClr val="bg1"/>
                </a:solidFill>
                <a:latin typeface="Times New Roman" panose="02020603050405020304" pitchFamily="18" charset="0"/>
                <a:cs typeface="Times New Roman" panose="02020603050405020304" pitchFamily="18" charset="0"/>
              </a:rPr>
              <a:t> new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have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chance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7" name="Imagem 6" descr="Gráfico, Gráfico de dispersão&#10;&#10;Descrição gerada automaticamente">
            <a:extLst>
              <a:ext uri="{FF2B5EF4-FFF2-40B4-BE49-F238E27FC236}">
                <a16:creationId xmlns:a16="http://schemas.microsoft.com/office/drawing/2014/main" id="{A24FFF72-0716-67BD-10C8-FB8904316E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728" y="4231490"/>
            <a:ext cx="11418544" cy="2237448"/>
          </a:xfrm>
          <a:prstGeom prst="rect">
            <a:avLst/>
          </a:prstGeom>
        </p:spPr>
      </p:pic>
    </p:spTree>
    <p:extLst>
      <p:ext uri="{BB962C8B-B14F-4D97-AF65-F5344CB8AC3E}">
        <p14:creationId xmlns:p14="http://schemas.microsoft.com/office/powerpoint/2010/main" val="2980879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507786"/>
            <a:ext cx="11264630" cy="1525418"/>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We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can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say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Mass(kg),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a:t>
            </a: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Masses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7.000 kg </a:t>
            </a:r>
            <a:r>
              <a:rPr lang="pt-BR" sz="1600" dirty="0" err="1">
                <a:solidFill>
                  <a:schemeClr val="bg1"/>
                </a:solidFill>
                <a:latin typeface="Times New Roman" panose="02020603050405020304" pitchFamily="18" charset="0"/>
                <a:cs typeface="Times New Roman" panose="02020603050405020304" pitchFamily="18" charset="0"/>
              </a:rPr>
              <a:t>or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have</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higher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 </a:t>
            </a: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KSC LC 39, </a:t>
            </a:r>
            <a:r>
              <a:rPr lang="pt-BR" sz="1600" dirty="0" err="1">
                <a:solidFill>
                  <a:schemeClr val="bg1"/>
                </a:solidFill>
                <a:latin typeface="Times New Roman" panose="02020603050405020304" pitchFamily="18" charset="0"/>
                <a:cs typeface="Times New Roman" panose="02020603050405020304" pitchFamily="18" charset="0"/>
              </a:rPr>
              <a:t>all</a:t>
            </a:r>
            <a:r>
              <a:rPr lang="pt-BR" sz="1600" dirty="0">
                <a:solidFill>
                  <a:schemeClr val="bg1"/>
                </a:solidFill>
                <a:latin typeface="Times New Roman" panose="02020603050405020304" pitchFamily="18" charset="0"/>
                <a:cs typeface="Times New Roman" panose="02020603050405020304" pitchFamily="18" charset="0"/>
              </a:rPr>
              <a:t> lanches </a:t>
            </a:r>
            <a:r>
              <a:rPr lang="pt-BR" sz="1600" dirty="0" err="1">
                <a:solidFill>
                  <a:schemeClr val="bg1"/>
                </a:solidFill>
                <a:latin typeface="Times New Roman" panose="02020603050405020304" pitchFamily="18" charset="0"/>
                <a:cs typeface="Times New Roman" panose="02020603050405020304" pitchFamily="18" charset="0"/>
              </a:rPr>
              <a:t>lower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than</a:t>
            </a:r>
            <a:r>
              <a:rPr lang="pt-BR" sz="1600" dirty="0">
                <a:solidFill>
                  <a:schemeClr val="bg1"/>
                </a:solidFill>
                <a:latin typeface="Times New Roman" panose="02020603050405020304" pitchFamily="18" charset="0"/>
                <a:cs typeface="Times New Roman" panose="02020603050405020304" pitchFamily="18" charset="0"/>
              </a:rPr>
              <a:t> 5.500 kg </a:t>
            </a:r>
            <a:r>
              <a:rPr lang="pt-BR" sz="1600" dirty="0" err="1">
                <a:solidFill>
                  <a:schemeClr val="bg1"/>
                </a:solidFill>
                <a:latin typeface="Times New Roman" panose="02020603050405020304" pitchFamily="18" charset="0"/>
                <a:cs typeface="Times New Roman" panose="02020603050405020304" pitchFamily="18" charset="0"/>
              </a:rPr>
              <a:t>were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successful</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VAFB SLC 4E </a:t>
            </a:r>
            <a:r>
              <a:rPr lang="pt-BR" sz="1600" dirty="0" err="1">
                <a:solidFill>
                  <a:schemeClr val="bg1"/>
                </a:solidFill>
                <a:latin typeface="Times New Roman" panose="02020603050405020304" pitchFamily="18" charset="0"/>
                <a:cs typeface="Times New Roman" panose="02020603050405020304" pitchFamily="18" charset="0"/>
              </a:rPr>
              <a:t>hadn’t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rockets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greater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than</a:t>
            </a:r>
            <a:r>
              <a:rPr lang="pt-BR" sz="1600" dirty="0">
                <a:solidFill>
                  <a:schemeClr val="bg1"/>
                </a:solidFill>
                <a:latin typeface="Times New Roman" panose="02020603050405020304" pitchFamily="18" charset="0"/>
                <a:cs typeface="Times New Roman" panose="02020603050405020304" pitchFamily="18" charset="0"/>
              </a:rPr>
              <a:t> 10.000 kg</a:t>
            </a:r>
          </a:p>
        </p:txBody>
      </p:sp>
      <p:pic>
        <p:nvPicPr>
          <p:cNvPr id="4" name="Imagem 3" descr="Gráfico, Gráfico de dispersão&#10;&#10;Descrição gerada automaticamente">
            <a:extLst>
              <a:ext uri="{FF2B5EF4-FFF2-40B4-BE49-F238E27FC236}">
                <a16:creationId xmlns:a16="http://schemas.microsoft.com/office/drawing/2014/main" id="{26EF21A6-FFDE-5A05-A215-5BA11A06F6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685" y="3570942"/>
            <a:ext cx="11264630" cy="2207288"/>
          </a:xfrm>
          <a:prstGeom prst="rect">
            <a:avLst/>
          </a:prstGeom>
        </p:spPr>
      </p:pic>
    </p:spTree>
    <p:extLst>
      <p:ext uri="{BB962C8B-B14F-4D97-AF65-F5344CB8AC3E}">
        <p14:creationId xmlns:p14="http://schemas.microsoft.com/office/powerpoint/2010/main" val="134772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162338" y="1498058"/>
            <a:ext cx="11264630" cy="1894749"/>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Relationship</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between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each</a:t>
            </a:r>
            <a:r>
              <a:rPr lang="pt-BR" sz="1600" dirty="0">
                <a:solidFill>
                  <a:schemeClr val="bg1"/>
                </a:solidFill>
                <a:latin typeface="Times New Roman" panose="02020603050405020304" pitchFamily="18" charset="0"/>
                <a:cs typeface="Times New Roman" panose="02020603050405020304" pitchFamily="18" charset="0"/>
              </a:rPr>
              <a:t> Orbit </a:t>
            </a:r>
            <a:r>
              <a:rPr lang="pt-BR" sz="1600" dirty="0" err="1">
                <a:solidFill>
                  <a:schemeClr val="bg1"/>
                </a:solidFill>
                <a:latin typeface="Times New Roman" panose="02020603050405020304" pitchFamily="18" charset="0"/>
                <a:cs typeface="Times New Roman" panose="02020603050405020304" pitchFamily="18" charset="0"/>
              </a:rPr>
              <a:t>type</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ES-L1, GEO, HEO,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SSO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a:solidFill>
                  <a:schemeClr val="accent3">
                    <a:lumMod val="60000"/>
                    <a:lumOff val="40000"/>
                  </a:schemeClr>
                </a:solidFill>
                <a:latin typeface="Times New Roman" panose="02020603050405020304" pitchFamily="18" charset="0"/>
                <a:cs typeface="Times New Roman" panose="02020603050405020304" pitchFamily="18" charset="0"/>
              </a:rPr>
              <a:t>100% </a:t>
            </a:r>
            <a:r>
              <a:rPr lang="pt-BR" sz="1600" b="1" dirty="0" err="1">
                <a:solidFill>
                  <a:schemeClr val="accent3">
                    <a:lumMod val="60000"/>
                    <a:lumOff val="40000"/>
                  </a:schemeClr>
                </a:solidFill>
                <a:latin typeface="Times New Roman" panose="02020603050405020304" pitchFamily="18" charset="0"/>
                <a:cs typeface="Times New Roman" panose="02020603050405020304" pitchFamily="18" charset="0"/>
              </a:rPr>
              <a:t>Success</a:t>
            </a:r>
            <a:r>
              <a:rPr lang="pt-BR" sz="1600" b="1" dirty="0">
                <a:solidFill>
                  <a:schemeClr val="accent3">
                    <a:lumMod val="60000"/>
                    <a:lumOff val="40000"/>
                  </a:schemeClr>
                </a:solidFill>
                <a:latin typeface="Times New Roman" panose="02020603050405020304" pitchFamily="18" charset="0"/>
                <a:cs typeface="Times New Roman" panose="02020603050405020304" pitchFamily="18" charset="0"/>
              </a:rPr>
              <a:t> Rate</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GTO, ISS, LEO, MEO,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VLEO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rgbClr val="FFFF00"/>
                </a:solidFill>
                <a:latin typeface="Times New Roman" panose="02020603050405020304" pitchFamily="18" charset="0"/>
                <a:cs typeface="Times New Roman" panose="02020603050405020304" pitchFamily="18" charset="0"/>
              </a:rPr>
              <a:t>between</a:t>
            </a:r>
            <a:r>
              <a:rPr lang="pt-BR" sz="1600" b="1" dirty="0">
                <a:solidFill>
                  <a:srgbClr val="FFFF00"/>
                </a:solidFill>
                <a:latin typeface="Times New Roman" panose="02020603050405020304" pitchFamily="18" charset="0"/>
                <a:cs typeface="Times New Roman" panose="02020603050405020304" pitchFamily="18" charset="0"/>
              </a:rPr>
              <a:t> 51.85 </a:t>
            </a:r>
            <a:r>
              <a:rPr lang="pt-BR" sz="1600" b="1" dirty="0" err="1">
                <a:solidFill>
                  <a:srgbClr val="FFFF00"/>
                </a:solidFill>
                <a:latin typeface="Times New Roman" panose="02020603050405020304" pitchFamily="18" charset="0"/>
                <a:cs typeface="Times New Roman" panose="02020603050405020304" pitchFamily="18" charset="0"/>
              </a:rPr>
              <a:t>to</a:t>
            </a:r>
            <a:r>
              <a:rPr lang="pt-BR" sz="1600" b="1" dirty="0">
                <a:solidFill>
                  <a:srgbClr val="FFFF00"/>
                </a:solidFill>
                <a:latin typeface="Times New Roman" panose="02020603050405020304" pitchFamily="18" charset="0"/>
                <a:cs typeface="Times New Roman" panose="02020603050405020304" pitchFamily="18" charset="0"/>
              </a:rPr>
              <a:t> 85.71% </a:t>
            </a:r>
            <a:r>
              <a:rPr lang="pt-BR" sz="1600" b="1" dirty="0" err="1">
                <a:solidFill>
                  <a:srgbClr val="FFFF00"/>
                </a:solidFill>
                <a:latin typeface="Times New Roman" panose="02020603050405020304" pitchFamily="18" charset="0"/>
                <a:cs typeface="Times New Roman" panose="02020603050405020304" pitchFamily="18" charset="0"/>
              </a:rPr>
              <a:t>Success</a:t>
            </a:r>
            <a:r>
              <a:rPr lang="pt-BR" sz="1600" b="1" dirty="0">
                <a:solidFill>
                  <a:srgbClr val="FFFF00"/>
                </a:solidFill>
                <a:latin typeface="Times New Roman" panose="02020603050405020304" pitchFamily="18" charset="0"/>
                <a:cs typeface="Times New Roman" panose="02020603050405020304" pitchFamily="18" charset="0"/>
              </a:rPr>
              <a:t> Rate</a:t>
            </a:r>
          </a:p>
          <a:p>
            <a:pPr marL="742950" lvl="1"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SO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a:solidFill>
                  <a:srgbClr val="FF0000"/>
                </a:solidFill>
                <a:latin typeface="Times New Roman" panose="02020603050405020304" pitchFamily="18" charset="0"/>
                <a:cs typeface="Times New Roman" panose="02020603050405020304" pitchFamily="18" charset="0"/>
              </a:rPr>
              <a:t>0% </a:t>
            </a:r>
            <a:r>
              <a:rPr lang="pt-BR" sz="1600" b="1" dirty="0" err="1">
                <a:solidFill>
                  <a:srgbClr val="FF0000"/>
                </a:solidFill>
                <a:latin typeface="Times New Roman" panose="02020603050405020304" pitchFamily="18" charset="0"/>
                <a:cs typeface="Times New Roman" panose="02020603050405020304" pitchFamily="18" charset="0"/>
              </a:rPr>
              <a:t>Success</a:t>
            </a:r>
            <a:r>
              <a:rPr lang="pt-BR" sz="1600" b="1" dirty="0">
                <a:solidFill>
                  <a:srgbClr val="FF0000"/>
                </a:solidFill>
                <a:latin typeface="Times New Roman" panose="02020603050405020304" pitchFamily="18" charset="0"/>
                <a:cs typeface="Times New Roman" panose="02020603050405020304" pitchFamily="18" charset="0"/>
              </a:rPr>
              <a:t> Rate</a:t>
            </a:r>
            <a:r>
              <a:rPr lang="pt-BR" sz="16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9" name="Imagem 8" descr="Gráfico, Gráfico de barras&#10;&#10;Descrição gerada automaticamente">
            <a:extLst>
              <a:ext uri="{FF2B5EF4-FFF2-40B4-BE49-F238E27FC236}">
                <a16:creationId xmlns:a16="http://schemas.microsoft.com/office/drawing/2014/main" id="{D4012CE7-6990-B0BF-0CB4-FF562DF0F0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1291" y="3195971"/>
            <a:ext cx="5569417" cy="3490600"/>
          </a:xfrm>
          <a:prstGeom prst="rect">
            <a:avLst/>
          </a:prstGeom>
        </p:spPr>
      </p:pic>
    </p:spTree>
    <p:extLst>
      <p:ext uri="{BB962C8B-B14F-4D97-AF65-F5344CB8AC3E}">
        <p14:creationId xmlns:p14="http://schemas.microsoft.com/office/powerpoint/2010/main" val="4150804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162338" y="1498058"/>
            <a:ext cx="11264630" cy="3372077"/>
          </a:xfrm>
          <a:prstGeom prst="rect">
            <a:avLst/>
          </a:prstGeom>
          <a:noFill/>
          <a:effectLst>
            <a:outerShdw blurRad="50800" dist="38100" dir="5400000" algn="t" rotWithShape="0">
              <a:prstClr val="black">
                <a:alpha val="40000"/>
              </a:prstClr>
            </a:outerShdw>
          </a:effectLst>
        </p:spPr>
        <p:txBody>
          <a:bodyPr wrap="square" numCol="1" rtlCol="0">
            <a:spAutoFit/>
          </a:bodyPr>
          <a:lstStyle/>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There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trend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increase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with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each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orbit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type</a:t>
            </a:r>
            <a:r>
              <a:rPr lang="pt-BR" sz="1600" dirty="0">
                <a:solidFill>
                  <a:schemeClr val="bg1"/>
                </a:solidFill>
                <a:latin typeface="Times New Roman" panose="02020603050405020304" pitchFamily="18" charset="0"/>
                <a:cs typeface="Times New Roman" panose="02020603050405020304" pitchFamily="18" charset="0"/>
              </a:rPr>
              <a:t> as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flights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increase</a:t>
            </a:r>
            <a:r>
              <a:rPr lang="pt-BR" sz="16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However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GTO </a:t>
            </a:r>
            <a:r>
              <a:rPr lang="pt-BR" sz="1600" dirty="0" err="1">
                <a:solidFill>
                  <a:schemeClr val="bg1"/>
                </a:solidFill>
                <a:latin typeface="Times New Roman" panose="02020603050405020304" pitchFamily="18" charset="0"/>
                <a:cs typeface="Times New Roman" panose="02020603050405020304" pitchFamily="18" charset="0"/>
              </a:rPr>
              <a:t>orbit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doesn’t</a:t>
            </a:r>
            <a:r>
              <a:rPr lang="pt-BR" sz="1600" dirty="0">
                <a:solidFill>
                  <a:schemeClr val="bg1"/>
                </a:solidFill>
                <a:latin typeface="Times New Roman" panose="02020603050405020304" pitchFamily="18" charset="0"/>
                <a:cs typeface="Times New Roman" panose="02020603050405020304" pitchFamily="18" charset="0"/>
              </a:rPr>
              <a:t> follow </a:t>
            </a:r>
            <a:r>
              <a:rPr lang="pt-BR" sz="1600" dirty="0" err="1">
                <a:solidFill>
                  <a:schemeClr val="bg1"/>
                </a:solidFill>
                <a:latin typeface="Times New Roman" panose="02020603050405020304" pitchFamily="18" charset="0"/>
                <a:cs typeface="Times New Roman" panose="02020603050405020304" pitchFamily="18" charset="0"/>
              </a:rPr>
              <a:t>this</a:t>
            </a:r>
            <a:r>
              <a:rPr lang="pt-BR" sz="1600" dirty="0">
                <a:solidFill>
                  <a:schemeClr val="bg1"/>
                </a:solidFill>
                <a:latin typeface="Times New Roman" panose="02020603050405020304" pitchFamily="18" charset="0"/>
                <a:cs typeface="Times New Roman" panose="02020603050405020304" pitchFamily="18" charset="0"/>
              </a:rPr>
              <a:t> trend	</a:t>
            </a: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Heavier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more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with</a:t>
            </a:r>
            <a:r>
              <a:rPr lang="pt-BR" sz="1600" dirty="0">
                <a:solidFill>
                  <a:schemeClr val="bg1"/>
                </a:solidFill>
                <a:latin typeface="Times New Roman" panose="02020603050405020304" pitchFamily="18" charset="0"/>
                <a:cs typeface="Times New Roman" panose="02020603050405020304" pitchFamily="18" charset="0"/>
              </a:rPr>
              <a:t> LEO, ISS,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PO </a:t>
            </a:r>
            <a:r>
              <a:rPr lang="pt-BR" sz="1600" dirty="0" err="1">
                <a:solidFill>
                  <a:schemeClr val="bg1"/>
                </a:solidFill>
                <a:latin typeface="Times New Roman" panose="02020603050405020304" pitchFamily="18" charset="0"/>
                <a:cs typeface="Times New Roman" panose="02020603050405020304" pitchFamily="18" charset="0"/>
              </a:rPr>
              <a:t>Orbits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However</a:t>
            </a:r>
            <a:r>
              <a:rPr lang="pt-BR" sz="1600" dirty="0">
                <a:solidFill>
                  <a:schemeClr val="bg1"/>
                </a:solidFill>
                <a:latin typeface="Times New Roman" panose="02020603050405020304" pitchFamily="18" charset="0"/>
                <a:cs typeface="Times New Roman" panose="02020603050405020304" pitchFamily="18" charset="0"/>
              </a:rPr>
              <a:t>, GTO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mixed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results</a:t>
            </a: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4" name="Imagem 3" descr="Gráfico, Gráfico de dispersão&#10;&#10;Descrição gerada automaticamente">
            <a:extLst>
              <a:ext uri="{FF2B5EF4-FFF2-40B4-BE49-F238E27FC236}">
                <a16:creationId xmlns:a16="http://schemas.microsoft.com/office/drawing/2014/main" id="{743339E6-1D2A-0DCC-D15F-1FDDFCF697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562" y="2364586"/>
            <a:ext cx="11507821" cy="1639020"/>
          </a:xfrm>
          <a:prstGeom prst="rect">
            <a:avLst/>
          </a:prstGeom>
        </p:spPr>
      </p:pic>
      <p:pic>
        <p:nvPicPr>
          <p:cNvPr id="7" name="Imagem 6" descr="Gráfico, Gráfico de dispersão&#10;&#10;Descrição gerada automaticamente">
            <a:extLst>
              <a:ext uri="{FF2B5EF4-FFF2-40B4-BE49-F238E27FC236}">
                <a16:creationId xmlns:a16="http://schemas.microsoft.com/office/drawing/2014/main" id="{6C05FD98-CE2E-B6A1-E626-C4AC0B4F08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561" y="5002970"/>
            <a:ext cx="11507821" cy="1653774"/>
          </a:xfrm>
          <a:prstGeom prst="rect">
            <a:avLst/>
          </a:prstGeom>
        </p:spPr>
      </p:pic>
    </p:spTree>
    <p:extLst>
      <p:ext uri="{BB962C8B-B14F-4D97-AF65-F5344CB8AC3E}">
        <p14:creationId xmlns:p14="http://schemas.microsoft.com/office/powerpoint/2010/main" val="1737896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162338" y="1498058"/>
            <a:ext cx="11264630" cy="1156086"/>
          </a:xfrm>
          <a:prstGeom prst="rect">
            <a:avLst/>
          </a:prstGeom>
          <a:noFill/>
          <a:effectLst>
            <a:outerShdw blurRad="50800" dist="38100" dir="5400000" algn="t" rotWithShape="0">
              <a:prstClr val="black">
                <a:alpha val="40000"/>
              </a:prstClr>
            </a:outerShdw>
          </a:effectLst>
        </p:spPr>
        <p:txBody>
          <a:bodyPr wrap="square" numCol="1" rtlCol="0">
            <a:spAutoFit/>
          </a:bodyPr>
          <a:lstStyle/>
          <a:p>
            <a:pPr marL="285750"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The </a:t>
            </a:r>
            <a:r>
              <a:rPr lang="pt-BR" sz="1600" dirty="0" err="1">
                <a:solidFill>
                  <a:schemeClr val="bg1"/>
                </a:solidFill>
                <a:latin typeface="Times New Roman" panose="02020603050405020304" pitchFamily="18" charset="0"/>
                <a:cs typeface="Times New Roman" panose="02020603050405020304" pitchFamily="18" charset="0"/>
              </a:rPr>
              <a:t>yearly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was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increased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2013 </a:t>
            </a:r>
            <a:r>
              <a:rPr lang="pt-BR" sz="1600" b="1" dirty="0" err="1">
                <a:solidFill>
                  <a:schemeClr val="bg1"/>
                </a:solidFill>
                <a:latin typeface="Times New Roman" panose="02020603050405020304" pitchFamily="18" charset="0"/>
                <a:cs typeface="Times New Roman" panose="02020603050405020304" pitchFamily="18" charset="0"/>
              </a:rPr>
              <a:t>to</a:t>
            </a:r>
            <a:r>
              <a:rPr lang="pt-BR" sz="1600" b="1" dirty="0">
                <a:solidFill>
                  <a:schemeClr val="bg1"/>
                </a:solidFill>
                <a:latin typeface="Times New Roman" panose="02020603050405020304" pitchFamily="18" charset="0"/>
                <a:cs typeface="Times New Roman" panose="02020603050405020304" pitchFamily="18" charset="0"/>
              </a:rPr>
              <a:t> 2017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2018 </a:t>
            </a:r>
            <a:r>
              <a:rPr lang="pt-BR" sz="1600" b="1" dirty="0" err="1">
                <a:solidFill>
                  <a:schemeClr val="bg1"/>
                </a:solidFill>
                <a:latin typeface="Times New Roman" panose="02020603050405020304" pitchFamily="18" charset="0"/>
                <a:cs typeface="Times New Roman" panose="02020603050405020304" pitchFamily="18" charset="0"/>
              </a:rPr>
              <a:t>to</a:t>
            </a:r>
            <a:r>
              <a:rPr lang="pt-BR" sz="1600" b="1" dirty="0">
                <a:solidFill>
                  <a:schemeClr val="bg1"/>
                </a:solidFill>
                <a:latin typeface="Times New Roman" panose="02020603050405020304" pitchFamily="18" charset="0"/>
                <a:cs typeface="Times New Roman" panose="02020603050405020304" pitchFamily="18" charset="0"/>
              </a:rPr>
              <a:t> 2019</a:t>
            </a:r>
          </a:p>
          <a:p>
            <a:pPr marL="285750" indent="-285750" algn="just">
              <a:lnSpc>
                <a:spcPct val="15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However</a:t>
            </a:r>
            <a:r>
              <a:rPr lang="pt-BR" sz="1600" dirty="0">
                <a:solidFill>
                  <a:schemeClr val="bg1"/>
                </a:solidFill>
                <a:latin typeface="Times New Roman" panose="02020603050405020304" pitchFamily="18" charset="0"/>
                <a:cs typeface="Times New Roman" panose="02020603050405020304" pitchFamily="18" charset="0"/>
              </a:rPr>
              <a:t>, it </a:t>
            </a:r>
            <a:r>
              <a:rPr lang="pt-BR" sz="1600" dirty="0" err="1">
                <a:solidFill>
                  <a:schemeClr val="bg1"/>
                </a:solidFill>
                <a:latin typeface="Times New Roman" panose="02020603050405020304" pitchFamily="18" charset="0"/>
                <a:cs typeface="Times New Roman" panose="02020603050405020304" pitchFamily="18" charset="0"/>
              </a:rPr>
              <a:t>had</a:t>
            </a:r>
            <a:r>
              <a:rPr lang="pt-BR" sz="1600" dirty="0">
                <a:solidFill>
                  <a:schemeClr val="bg1"/>
                </a:solidFill>
                <a:latin typeface="Times New Roman" panose="02020603050405020304" pitchFamily="18" charset="0"/>
                <a:cs typeface="Times New Roman" panose="02020603050405020304" pitchFamily="18" charset="0"/>
              </a:rPr>
              <a:t> some </a:t>
            </a:r>
            <a:r>
              <a:rPr lang="pt-BR" sz="1600" dirty="0" err="1">
                <a:solidFill>
                  <a:schemeClr val="bg1"/>
                </a:solidFill>
                <a:latin typeface="Times New Roman" panose="02020603050405020304" pitchFamily="18" charset="0"/>
                <a:cs typeface="Times New Roman" panose="02020603050405020304" pitchFamily="18" charset="0"/>
              </a:rPr>
              <a:t>decrease</a:t>
            </a:r>
            <a:r>
              <a:rPr lang="pt-BR" sz="1600" dirty="0">
                <a:solidFill>
                  <a:schemeClr val="bg1"/>
                </a:solidFill>
                <a:latin typeface="Times New Roman" panose="02020603050405020304" pitchFamily="18" charset="0"/>
                <a:cs typeface="Times New Roman" panose="02020603050405020304" pitchFamily="18" charset="0"/>
              </a:rPr>
              <a:t> in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years</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2013</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2020</a:t>
            </a:r>
          </a:p>
          <a:p>
            <a:pPr marL="285750" indent="-285750" algn="just">
              <a:lnSpc>
                <a:spcPct val="15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Overall, </a:t>
            </a:r>
            <a:r>
              <a:rPr lang="pt-BR" sz="1600" dirty="0" err="1">
                <a:solidFill>
                  <a:schemeClr val="bg1"/>
                </a:solidFill>
                <a:latin typeface="Times New Roman" panose="02020603050405020304" pitchFamily="18" charset="0"/>
                <a:cs typeface="Times New Roman" panose="02020603050405020304" pitchFamily="18" charset="0"/>
              </a:rPr>
              <a:t>we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can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say</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that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 </a:t>
            </a:r>
            <a:r>
              <a:rPr lang="pt-BR" sz="1600" dirty="0" err="1">
                <a:solidFill>
                  <a:schemeClr val="bg1"/>
                </a:solidFill>
                <a:latin typeface="Times New Roman" panose="02020603050405020304" pitchFamily="18" charset="0"/>
                <a:cs typeface="Times New Roman" panose="02020603050405020304" pitchFamily="18" charset="0"/>
              </a:rPr>
              <a:t>increased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throughout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years</a:t>
            </a: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6" name="Imagem 5" descr="Gráfico, Gráfico de linhas&#10;&#10;Descrição gerada automaticamente">
            <a:extLst>
              <a:ext uri="{FF2B5EF4-FFF2-40B4-BE49-F238E27FC236}">
                <a16:creationId xmlns:a16="http://schemas.microsoft.com/office/drawing/2014/main" id="{8115E2F1-F1C9-9EDE-D92E-E7DE231E92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9662" y="2654144"/>
            <a:ext cx="5312675" cy="4078232"/>
          </a:xfrm>
          <a:prstGeom prst="rect">
            <a:avLst/>
          </a:prstGeom>
        </p:spPr>
      </p:pic>
    </p:spTree>
    <p:extLst>
      <p:ext uri="{BB962C8B-B14F-4D97-AF65-F5344CB8AC3E}">
        <p14:creationId xmlns:p14="http://schemas.microsoft.com/office/powerpoint/2010/main" val="2719272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Imagem 9" descr="Avião no gramado&#10;&#10;Descrição gerada automaticamente">
            <a:extLst>
              <a:ext uri="{FF2B5EF4-FFF2-40B4-BE49-F238E27FC236}">
                <a16:creationId xmlns:a16="http://schemas.microsoft.com/office/drawing/2014/main" id="{47AE1DD8-8296-25B2-C6AE-B9062DE534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387" y="5299143"/>
            <a:ext cx="2790069" cy="1534538"/>
          </a:xfrm>
          <a:prstGeom prst="rect">
            <a:avLst/>
          </a:prstGeom>
        </p:spPr>
      </p:pic>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Executive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Summary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68875"/>
            <a:ext cx="11264630" cy="4801314"/>
          </a:xfrm>
          <a:prstGeom prst="rect">
            <a:avLst/>
          </a:prstGeom>
          <a:noFill/>
          <a:effectLst>
            <a:outerShdw blurRad="50800" dist="38100" dir="2700000" algn="tl"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en-US" dirty="0">
                <a:solidFill>
                  <a:schemeClr val="bg1">
                    <a:lumMod val="85000"/>
                  </a:schemeClr>
                </a:solidFill>
                <a:latin typeface="Times New Roman" panose="02020603050405020304" pitchFamily="18" charset="0"/>
                <a:cs typeface="Times New Roman" panose="02020603050405020304" pitchFamily="18" charset="0"/>
              </a:rPr>
              <a:t>SpaceX, the most successful company in the commercial space age, has revolutionized space travel by significantly reducing costs. While other providers charge upwards of $165 million per launch, SpaceX offers Falcon 9 rocket launches for $62 million. This cost efficiency is primarily due to the reusable first stage of the Falcon 9 rockets.</a:t>
            </a:r>
          </a:p>
          <a:p>
            <a:pPr marL="285750" indent="-285750" algn="just">
              <a:lnSpc>
                <a:spcPct val="20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dirty="0">
                <a:solidFill>
                  <a:schemeClr val="bg1">
                    <a:lumMod val="85000"/>
                  </a:schemeClr>
                </a:solidFill>
                <a:latin typeface="Times New Roman" panose="02020603050405020304" pitchFamily="18" charset="0"/>
                <a:cs typeface="Times New Roman" panose="02020603050405020304" pitchFamily="18" charset="0"/>
              </a:rPr>
              <a:t>This project aims to predict the likelihood of the Falcon 9 first stage landing successfully and being reused. Leveraging public information and machine learning models, this analysis will provide valuable insights for cost estimation and strategic planning for space missions. The outcome will support SpaceX's mission to make space travel more affordable and benefit the broader commercial space industry.</a:t>
            </a:r>
          </a:p>
          <a:p>
            <a:pPr marL="285750" indent="-285750">
              <a:buFont typeface="Arial" panose="020B0604020202020204" pitchFamily="34" charset="0"/>
              <a:buChar char="•"/>
            </a:pPr>
            <a:endParaRPr lang="pt-BR" dirty="0"/>
          </a:p>
        </p:txBody>
      </p:sp>
    </p:spTree>
    <p:extLst>
      <p:ext uri="{BB962C8B-B14F-4D97-AF65-F5344CB8AC3E}">
        <p14:creationId xmlns:p14="http://schemas.microsoft.com/office/powerpoint/2010/main" val="172726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SQL</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212006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There</a:t>
            </a:r>
            <a:r>
              <a:rPr lang="pt-BR" dirty="0">
                <a:solidFill>
                  <a:schemeClr val="bg1"/>
                </a:solidFill>
                <a:latin typeface="Times New Roman" panose="02020603050405020304" pitchFamily="18" charset="0"/>
                <a:cs typeface="Times New Roman" panose="02020603050405020304" pitchFamily="18" charset="0"/>
              </a:rPr>
              <a:t> are four </a:t>
            </a:r>
            <a:r>
              <a:rPr lang="pt-BR" dirty="0" err="1">
                <a:solidFill>
                  <a:schemeClr val="bg1"/>
                </a:solidFill>
                <a:latin typeface="Times New Roman" panose="02020603050405020304" pitchFamily="18" charset="0"/>
                <a:cs typeface="Times New Roman" panose="02020603050405020304" pitchFamily="18" charset="0"/>
              </a:rPr>
              <a:t>launching</a:t>
            </a:r>
            <a:r>
              <a:rPr lang="pt-BR" dirty="0">
                <a:solidFill>
                  <a:schemeClr val="bg1"/>
                </a:solidFill>
                <a:latin typeface="Times New Roman" panose="02020603050405020304" pitchFamily="18" charset="0"/>
                <a:cs typeface="Times New Roman" panose="02020603050405020304" pitchFamily="18" charset="0"/>
              </a:rPr>
              <a:t> sites in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dataset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although</a:t>
            </a:r>
            <a:r>
              <a:rPr lang="pt-BR" dirty="0">
                <a:solidFill>
                  <a:schemeClr val="bg1"/>
                </a:solidFill>
                <a:latin typeface="Times New Roman" panose="02020603050405020304" pitchFamily="18" charset="0"/>
                <a:cs typeface="Times New Roman" panose="02020603050405020304" pitchFamily="18" charset="0"/>
              </a:rPr>
              <a:t> Falcon 9 </a:t>
            </a:r>
            <a:r>
              <a:rPr lang="pt-BR" dirty="0" err="1">
                <a:solidFill>
                  <a:schemeClr val="bg1"/>
                </a:solidFill>
                <a:latin typeface="Times New Roman" panose="02020603050405020304" pitchFamily="18" charset="0"/>
                <a:cs typeface="Times New Roman" panose="02020603050405020304" pitchFamily="18" charset="0"/>
              </a:rPr>
              <a:t>was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only</a:t>
            </a:r>
            <a:r>
              <a:rPr lang="pt-BR" dirty="0">
                <a:solidFill>
                  <a:schemeClr val="bg1"/>
                </a:solidFill>
                <a:latin typeface="Times New Roman" panose="02020603050405020304" pitchFamily="18" charset="0"/>
                <a:cs typeface="Times New Roman" panose="02020603050405020304" pitchFamily="18" charset="0"/>
              </a:rPr>
              <a:t> 3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them</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800" dirty="0">
                <a:solidFill>
                  <a:schemeClr val="bg1"/>
                </a:solidFill>
                <a:latin typeface="Times New Roman" panose="02020603050405020304" pitchFamily="18" charset="0"/>
                <a:cs typeface="Times New Roman" panose="02020603050405020304" pitchFamily="18" charset="0"/>
              </a:rPr>
              <a:t>Records </a:t>
            </a:r>
            <a:r>
              <a:rPr lang="pt-BR" sz="1800" dirty="0" err="1">
                <a:solidFill>
                  <a:schemeClr val="bg1"/>
                </a:solidFill>
                <a:latin typeface="Times New Roman" panose="02020603050405020304" pitchFamily="18" charset="0"/>
                <a:cs typeface="Times New Roman" panose="02020603050405020304" pitchFamily="18" charset="0"/>
              </a:rPr>
              <a:t>with</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first</a:t>
            </a:r>
            <a:r>
              <a:rPr lang="pt-BR" sz="1800" dirty="0">
                <a:solidFill>
                  <a:schemeClr val="bg1"/>
                </a:solidFill>
                <a:latin typeface="Times New Roman" panose="02020603050405020304" pitchFamily="18" charset="0"/>
                <a:cs typeface="Times New Roman" panose="02020603050405020304" pitchFamily="18" charset="0"/>
              </a:rPr>
              <a:t> 5 </a:t>
            </a:r>
            <a:r>
              <a:rPr lang="pt-BR" sz="1800" dirty="0" err="1">
                <a:solidFill>
                  <a:schemeClr val="bg1"/>
                </a:solidFill>
                <a:latin typeface="Times New Roman" panose="02020603050405020304" pitchFamily="18" charset="0"/>
                <a:cs typeface="Times New Roman" panose="02020603050405020304" pitchFamily="18" charset="0"/>
              </a:rPr>
              <a:t>Launch</a:t>
            </a:r>
            <a:r>
              <a:rPr lang="pt-BR" sz="1800" dirty="0">
                <a:solidFill>
                  <a:schemeClr val="bg1"/>
                </a:solidFill>
                <a:latin typeface="Times New Roman" panose="02020603050405020304" pitchFamily="18" charset="0"/>
                <a:cs typeface="Times New Roman" panose="02020603050405020304" pitchFamily="18" charset="0"/>
              </a:rPr>
              <a:t> Sites </a:t>
            </a:r>
            <a:r>
              <a:rPr lang="pt-BR" sz="1800" dirty="0" err="1">
                <a:solidFill>
                  <a:schemeClr val="bg1"/>
                </a:solidFill>
                <a:latin typeface="Times New Roman" panose="02020603050405020304" pitchFamily="18" charset="0"/>
                <a:cs typeface="Times New Roman" panose="02020603050405020304" pitchFamily="18" charset="0"/>
              </a:rPr>
              <a:t>records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started</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with</a:t>
            </a:r>
            <a:r>
              <a:rPr lang="pt-BR" sz="1800" dirty="0">
                <a:solidFill>
                  <a:schemeClr val="bg1"/>
                </a:solidFill>
                <a:latin typeface="Times New Roman" panose="02020603050405020304" pitchFamily="18" charset="0"/>
                <a:cs typeface="Times New Roman" panose="02020603050405020304" pitchFamily="18" charset="0"/>
              </a:rPr>
              <a:t> “CCA”:</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10" name="Imagem 9" descr="Interface gráfica do usuário&#10;&#10;Descrição gerada automaticamente com confiança média">
            <a:extLst>
              <a:ext uri="{FF2B5EF4-FFF2-40B4-BE49-F238E27FC236}">
                <a16:creationId xmlns:a16="http://schemas.microsoft.com/office/drawing/2014/main" id="{3BD6E2A6-A2C7-2B60-7E25-A619A38478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72745" y="1308932"/>
            <a:ext cx="815411" cy="1280271"/>
          </a:xfrm>
          <a:prstGeom prst="rect">
            <a:avLst/>
          </a:prstGeom>
        </p:spPr>
      </p:pic>
      <p:pic>
        <p:nvPicPr>
          <p:cNvPr id="4" name="Imagem 3" descr="Interface gráfica do usuário, Texto, Aplicativo&#10;&#10;Descrição gerada automaticamente">
            <a:extLst>
              <a:ext uri="{FF2B5EF4-FFF2-40B4-BE49-F238E27FC236}">
                <a16:creationId xmlns:a16="http://schemas.microsoft.com/office/drawing/2014/main" id="{A9F35155-EE8E-F6D0-6D25-53EAB3ADD3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212" y="3693724"/>
            <a:ext cx="9899238" cy="2583404"/>
          </a:xfrm>
          <a:prstGeom prst="rect">
            <a:avLst/>
          </a:prstGeom>
        </p:spPr>
      </p:pic>
    </p:spTree>
    <p:extLst>
      <p:ext uri="{BB962C8B-B14F-4D97-AF65-F5344CB8AC3E}">
        <p14:creationId xmlns:p14="http://schemas.microsoft.com/office/powerpoint/2010/main" val="4198068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SQL</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5028556"/>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The </a:t>
            </a:r>
            <a:r>
              <a:rPr lang="pt-BR" b="1" dirty="0">
                <a:solidFill>
                  <a:schemeClr val="bg1"/>
                </a:solidFill>
                <a:latin typeface="Times New Roman" panose="02020603050405020304" pitchFamily="18" charset="0"/>
                <a:cs typeface="Times New Roman" panose="02020603050405020304" pitchFamily="18" charset="0"/>
              </a:rPr>
              <a:t>Total </a:t>
            </a:r>
            <a:r>
              <a:rPr lang="pt-BR" b="1" dirty="0" err="1">
                <a:solidFill>
                  <a:schemeClr val="bg1"/>
                </a:solidFill>
                <a:latin typeface="Times New Roman" panose="02020603050405020304" pitchFamily="18" charset="0"/>
                <a:cs typeface="Times New Roman" panose="02020603050405020304" pitchFamily="18" charset="0"/>
              </a:rPr>
              <a:t>Payload</a:t>
            </a:r>
            <a:r>
              <a:rPr lang="pt-BR" b="1" dirty="0">
                <a:solidFill>
                  <a:schemeClr val="bg1"/>
                </a:solidFill>
                <a:latin typeface="Times New Roman" panose="02020603050405020304" pitchFamily="18" charset="0"/>
                <a:cs typeface="Times New Roman" panose="02020603050405020304" pitchFamily="18" charset="0"/>
              </a:rPr>
              <a:t> Mass </a:t>
            </a:r>
            <a:r>
              <a:rPr lang="pt-BR" dirty="0" err="1">
                <a:solidFill>
                  <a:schemeClr val="bg1"/>
                </a:solidFill>
                <a:latin typeface="Times New Roman" panose="02020603050405020304" pitchFamily="18" charset="0"/>
                <a:cs typeface="Times New Roman" panose="02020603050405020304" pitchFamily="18" charset="0"/>
              </a:rPr>
              <a:t>carried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by</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boosters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by</a:t>
            </a:r>
            <a:r>
              <a:rPr lang="pt-BR" dirty="0">
                <a:solidFill>
                  <a:schemeClr val="bg1"/>
                </a:solidFill>
                <a:latin typeface="Times New Roman" panose="02020603050405020304" pitchFamily="18" charset="0"/>
                <a:cs typeface="Times New Roman" panose="02020603050405020304" pitchFamily="18" charset="0"/>
              </a:rPr>
              <a:t> NASA(CRS) </a:t>
            </a:r>
            <a:r>
              <a:rPr lang="pt-BR" dirty="0" err="1">
                <a:solidFill>
                  <a:schemeClr val="bg1"/>
                </a:solidFill>
                <a:latin typeface="Times New Roman" panose="02020603050405020304" pitchFamily="18" charset="0"/>
                <a:cs typeface="Times New Roman" panose="02020603050405020304" pitchFamily="18" charset="0"/>
              </a:rPr>
              <a:t>was</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48.213 kg</a:t>
            </a:r>
          </a:p>
          <a:p>
            <a:pPr marL="285750" indent="-285750" algn="just">
              <a:lnSpc>
                <a:spcPct val="150000"/>
              </a:lnSpc>
              <a:buFont typeface="Arial" panose="020B0604020202020204" pitchFamily="34" charset="0"/>
              <a:buChar char="•"/>
            </a:pPr>
            <a:endParaRPr lang="pt-BR" b="1"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 </a:t>
            </a:r>
            <a:r>
              <a:rPr lang="pt-BR" dirty="0">
                <a:solidFill>
                  <a:schemeClr val="bg1"/>
                </a:solidFill>
                <a:latin typeface="Times New Roman" panose="02020603050405020304" pitchFamily="18" charset="0"/>
                <a:cs typeface="Times New Roman" panose="02020603050405020304" pitchFamily="18" charset="0"/>
              </a:rPr>
              <a:t>The </a:t>
            </a:r>
            <a:r>
              <a:rPr lang="pt-BR" b="1" dirty="0" err="1">
                <a:solidFill>
                  <a:schemeClr val="bg1"/>
                </a:solidFill>
                <a:latin typeface="Times New Roman" panose="02020603050405020304" pitchFamily="18" charset="0"/>
                <a:cs typeface="Times New Roman" panose="02020603050405020304" pitchFamily="18" charset="0"/>
              </a:rPr>
              <a:t>Average</a:t>
            </a:r>
            <a:r>
              <a:rPr lang="pt-BR" b="1"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Payload</a:t>
            </a:r>
            <a:r>
              <a:rPr lang="pt-BR" b="1" dirty="0">
                <a:solidFill>
                  <a:schemeClr val="bg1"/>
                </a:solidFill>
                <a:latin typeface="Times New Roman" panose="02020603050405020304" pitchFamily="18" charset="0"/>
                <a:cs typeface="Times New Roman" panose="02020603050405020304" pitchFamily="18" charset="0"/>
              </a:rPr>
              <a:t> Mass </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carried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by</a:t>
            </a:r>
            <a:r>
              <a:rPr lang="pt-BR" dirty="0">
                <a:solidFill>
                  <a:schemeClr val="bg1"/>
                </a:solidFill>
                <a:latin typeface="Times New Roman" panose="02020603050405020304" pitchFamily="18" charset="0"/>
                <a:cs typeface="Times New Roman" panose="02020603050405020304" pitchFamily="18" charset="0"/>
              </a:rPr>
              <a:t> Falcon 9 v1.1 </a:t>
            </a:r>
            <a:r>
              <a:rPr lang="pt-BR" dirty="0" err="1">
                <a:solidFill>
                  <a:schemeClr val="bg1"/>
                </a:solidFill>
                <a:latin typeface="Times New Roman" panose="02020603050405020304" pitchFamily="18" charset="0"/>
                <a:cs typeface="Times New Roman" panose="02020603050405020304" pitchFamily="18" charset="0"/>
              </a:rPr>
              <a:t>was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around</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2.534,66 kg </a:t>
            </a:r>
          </a:p>
          <a:p>
            <a:pPr marL="285750" indent="-285750" algn="just">
              <a:lnSpc>
                <a:spcPct val="150000"/>
              </a:lnSpc>
              <a:buFont typeface="Arial" panose="020B0604020202020204" pitchFamily="34" charset="0"/>
              <a:buChar char="•"/>
            </a:pPr>
            <a:endParaRPr lang="pt-BR" b="1"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The </a:t>
            </a:r>
            <a:r>
              <a:rPr lang="pt-BR" b="1" dirty="0" err="1">
                <a:solidFill>
                  <a:schemeClr val="bg1"/>
                </a:solidFill>
                <a:latin typeface="Times New Roman" panose="02020603050405020304" pitchFamily="18" charset="0"/>
                <a:cs typeface="Times New Roman" panose="02020603050405020304" pitchFamily="18" charset="0"/>
              </a:rPr>
              <a:t>First</a:t>
            </a:r>
            <a:r>
              <a:rPr lang="pt-BR" b="1"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Successful</a:t>
            </a:r>
            <a:r>
              <a:rPr lang="pt-BR" b="1"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Lnading</a:t>
            </a:r>
            <a:r>
              <a:rPr lang="pt-BR" b="1" dirty="0">
                <a:solidFill>
                  <a:schemeClr val="bg1"/>
                </a:solidFill>
                <a:latin typeface="Times New Roman" panose="02020603050405020304" pitchFamily="18" charset="0"/>
                <a:cs typeface="Times New Roman" panose="02020603050405020304" pitchFamily="18" charset="0"/>
              </a:rPr>
              <a:t> </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on</a:t>
            </a:r>
            <a:r>
              <a:rPr lang="pt-BR"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December</a:t>
            </a:r>
            <a:r>
              <a:rPr lang="pt-BR" b="1" dirty="0">
                <a:solidFill>
                  <a:schemeClr val="bg1"/>
                </a:solidFill>
                <a:latin typeface="Times New Roman" panose="02020603050405020304" pitchFamily="18" charset="0"/>
                <a:cs typeface="Times New Roman" panose="02020603050405020304" pitchFamily="18" charset="0"/>
              </a:rPr>
              <a:t> 22, 2015 </a:t>
            </a:r>
            <a:r>
              <a:rPr lang="pt-BR"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b="1"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The </a:t>
            </a:r>
            <a:r>
              <a:rPr lang="pt-BR" dirty="0" err="1">
                <a:solidFill>
                  <a:schemeClr val="bg1"/>
                </a:solidFill>
                <a:latin typeface="Times New Roman" panose="02020603050405020304" pitchFamily="18" charset="0"/>
                <a:cs typeface="Times New Roman" panose="02020603050405020304" pitchFamily="18" charset="0"/>
              </a:rPr>
              <a:t>name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boosters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that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landed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on</a:t>
            </a:r>
            <a:r>
              <a:rPr lang="pt-BR" dirty="0">
                <a:solidFill>
                  <a:schemeClr val="bg1"/>
                </a:solidFill>
                <a:latin typeface="Times New Roman" panose="02020603050405020304" pitchFamily="18" charset="0"/>
                <a:cs typeface="Times New Roman" panose="02020603050405020304" pitchFamily="18" charset="0"/>
              </a:rPr>
              <a:t> a drone </a:t>
            </a:r>
            <a:r>
              <a:rPr lang="pt-BR" dirty="0" err="1">
                <a:solidFill>
                  <a:schemeClr val="bg1"/>
                </a:solidFill>
                <a:latin typeface="Times New Roman" panose="02020603050405020304" pitchFamily="18" charset="0"/>
                <a:cs typeface="Times New Roman" panose="02020603050405020304" pitchFamily="18" charset="0"/>
              </a:rPr>
              <a:t>ship</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that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has</a:t>
            </a:r>
            <a:r>
              <a:rPr lang="pt-BR" dirty="0">
                <a:solidFill>
                  <a:schemeClr val="bg1"/>
                </a:solidFill>
                <a:latin typeface="Times New Roman" panose="02020603050405020304" pitchFamily="18" charset="0"/>
                <a:cs typeface="Times New Roman" panose="02020603050405020304" pitchFamily="18" charset="0"/>
              </a:rPr>
              <a:t> a </a:t>
            </a:r>
            <a:r>
              <a:rPr lang="pt-BR" dirty="0" err="1">
                <a:solidFill>
                  <a:schemeClr val="bg1"/>
                </a:solidFill>
                <a:latin typeface="Times New Roman" panose="02020603050405020304" pitchFamily="18" charset="0"/>
                <a:cs typeface="Times New Roman" panose="02020603050405020304" pitchFamily="18" charset="0"/>
              </a:rPr>
              <a:t>payload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between</a:t>
            </a:r>
            <a:r>
              <a:rPr lang="pt-BR" dirty="0">
                <a:solidFill>
                  <a:schemeClr val="bg1"/>
                </a:solidFill>
                <a:latin typeface="Times New Roman" panose="02020603050405020304" pitchFamily="18" charset="0"/>
                <a:cs typeface="Times New Roman" panose="02020603050405020304" pitchFamily="18" charset="0"/>
              </a:rPr>
              <a:t> </a:t>
            </a:r>
          </a:p>
          <a:p>
            <a:pPr algn="just">
              <a:lnSpc>
                <a:spcPct val="150000"/>
              </a:lnSpc>
            </a:pPr>
            <a:r>
              <a:rPr lang="pt-BR" dirty="0">
                <a:solidFill>
                  <a:schemeClr val="bg1"/>
                </a:solidFill>
                <a:latin typeface="Times New Roman" panose="02020603050405020304" pitchFamily="18" charset="0"/>
                <a:cs typeface="Times New Roman" panose="02020603050405020304" pitchFamily="18" charset="0"/>
              </a:rPr>
              <a:t>      4.000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6.000 kg </a:t>
            </a:r>
            <a:r>
              <a:rPr lang="pt-BR" dirty="0" err="1">
                <a:solidFill>
                  <a:schemeClr val="bg1"/>
                </a:solidFill>
                <a:latin typeface="Times New Roman" panose="02020603050405020304" pitchFamily="18" charset="0"/>
                <a:cs typeface="Times New Roman" panose="02020603050405020304" pitchFamily="18" charset="0"/>
              </a:rPr>
              <a:t>was</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6" name="Imagem 5" descr="Texto&#10;&#10;Descrição gerada automaticamente com confiança média">
            <a:extLst>
              <a:ext uri="{FF2B5EF4-FFF2-40B4-BE49-F238E27FC236}">
                <a16:creationId xmlns:a16="http://schemas.microsoft.com/office/drawing/2014/main" id="{2A6B4EC0-C952-658B-BE07-103514B1DF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7492" y="1728346"/>
            <a:ext cx="1127858" cy="487722"/>
          </a:xfrm>
          <a:prstGeom prst="rect">
            <a:avLst/>
          </a:prstGeom>
        </p:spPr>
      </p:pic>
      <p:pic>
        <p:nvPicPr>
          <p:cNvPr id="9" name="Imagem 8" descr="Texto&#10;&#10;Descrição gerada automaticamente com confiança baixa">
            <a:extLst>
              <a:ext uri="{FF2B5EF4-FFF2-40B4-BE49-F238E27FC236}">
                <a16:creationId xmlns:a16="http://schemas.microsoft.com/office/drawing/2014/main" id="{54E01809-100B-F98A-994C-CEAD522851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7492" y="2547326"/>
            <a:ext cx="1295512" cy="518205"/>
          </a:xfrm>
          <a:prstGeom prst="rect">
            <a:avLst/>
          </a:prstGeom>
        </p:spPr>
      </p:pic>
      <p:pic>
        <p:nvPicPr>
          <p:cNvPr id="12" name="Imagem 11" descr="Interface gráfica do usuário, Texto&#10;&#10;Descrição gerada automaticamente">
            <a:extLst>
              <a:ext uri="{FF2B5EF4-FFF2-40B4-BE49-F238E27FC236}">
                <a16:creationId xmlns:a16="http://schemas.microsoft.com/office/drawing/2014/main" id="{11033ED1-3DBA-F31F-435E-D341A712C0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7492" y="3321232"/>
            <a:ext cx="1409822" cy="548688"/>
          </a:xfrm>
          <a:prstGeom prst="rect">
            <a:avLst/>
          </a:prstGeom>
        </p:spPr>
      </p:pic>
      <p:pic>
        <p:nvPicPr>
          <p:cNvPr id="14" name="Imagem 13" descr="Interface gráfica do usuário&#10;&#10;Descrição gerada automaticamente com confiança média">
            <a:extLst>
              <a:ext uri="{FF2B5EF4-FFF2-40B4-BE49-F238E27FC236}">
                <a16:creationId xmlns:a16="http://schemas.microsoft.com/office/drawing/2014/main" id="{F2B54260-EAE3-FAB3-BD7A-215543A6BA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7492" y="4242624"/>
            <a:ext cx="952583" cy="1303133"/>
          </a:xfrm>
          <a:prstGeom prst="rect">
            <a:avLst/>
          </a:prstGeom>
        </p:spPr>
      </p:pic>
    </p:spTree>
    <p:extLst>
      <p:ext uri="{BB962C8B-B14F-4D97-AF65-F5344CB8AC3E}">
        <p14:creationId xmlns:p14="http://schemas.microsoft.com/office/powerpoint/2010/main" val="1534878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SQL</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585955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Total </a:t>
            </a:r>
            <a:r>
              <a:rPr lang="pt-BR" dirty="0" err="1">
                <a:solidFill>
                  <a:schemeClr val="bg1"/>
                </a:solidFill>
                <a:latin typeface="Times New Roman" panose="02020603050405020304" pitchFamily="18" charset="0"/>
                <a:cs typeface="Times New Roman" panose="02020603050405020304" pitchFamily="18" charset="0"/>
              </a:rPr>
              <a:t>number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successful</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failed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mission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outcomes</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800" dirty="0" err="1">
                <a:solidFill>
                  <a:schemeClr val="bg1"/>
                </a:solidFill>
                <a:latin typeface="Times New Roman" panose="02020603050405020304" pitchFamily="18" charset="0"/>
                <a:cs typeface="Times New Roman" panose="02020603050405020304" pitchFamily="18" charset="0"/>
              </a:rPr>
              <a:t>Boosters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that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carried</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maximum</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payload</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Interface gráfica do usuário, Texto, Aplicativo&#10;&#10;Descrição gerada automaticamente">
            <a:extLst>
              <a:ext uri="{FF2B5EF4-FFF2-40B4-BE49-F238E27FC236}">
                <a16:creationId xmlns:a16="http://schemas.microsoft.com/office/drawing/2014/main" id="{8684F653-BCF4-5153-9D49-A37052C127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7824" y="1325563"/>
            <a:ext cx="2621507" cy="1356478"/>
          </a:xfrm>
          <a:prstGeom prst="rect">
            <a:avLst/>
          </a:prstGeom>
        </p:spPr>
      </p:pic>
      <p:pic>
        <p:nvPicPr>
          <p:cNvPr id="13" name="Imagem 12" descr="Interface gráfica do usuário, Aplicativo&#10;&#10;Descrição gerada automaticamente">
            <a:extLst>
              <a:ext uri="{FF2B5EF4-FFF2-40B4-BE49-F238E27FC236}">
                <a16:creationId xmlns:a16="http://schemas.microsoft.com/office/drawing/2014/main" id="{6E95100B-05A8-81AD-2F88-6DFE7985F0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7824" y="3314890"/>
            <a:ext cx="1021168" cy="3429297"/>
          </a:xfrm>
          <a:prstGeom prst="rect">
            <a:avLst/>
          </a:prstGeom>
        </p:spPr>
      </p:pic>
    </p:spTree>
    <p:extLst>
      <p:ext uri="{BB962C8B-B14F-4D97-AF65-F5344CB8AC3E}">
        <p14:creationId xmlns:p14="http://schemas.microsoft.com/office/powerpoint/2010/main" val="2775215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Exploratory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SQL</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447455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dirty="0">
                <a:solidFill>
                  <a:srgbClr val="FEFFFE"/>
                </a:solidFill>
                <a:latin typeface="AAAAA E+ Graphik"/>
              </a:rPr>
              <a:t>Boosters  that F</a:t>
            </a:r>
            <a:r>
              <a:rPr lang="en-US" sz="1800" b="0" i="0" u="none" strike="noStrike" baseline="0" dirty="0">
                <a:solidFill>
                  <a:srgbClr val="FEFFFE"/>
                </a:solidFill>
                <a:latin typeface="AAAAA E+ Graphik"/>
              </a:rPr>
              <a:t>ailed landing on drone ship in the months of 2015 </a:t>
            </a: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Count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landing </a:t>
            </a:r>
            <a:r>
              <a:rPr lang="pt-BR" dirty="0" err="1">
                <a:solidFill>
                  <a:schemeClr val="bg1"/>
                </a:solidFill>
                <a:latin typeface="Times New Roman" panose="02020603050405020304" pitchFamily="18" charset="0"/>
                <a:cs typeface="Times New Roman" panose="02020603050405020304" pitchFamily="18" charset="0"/>
              </a:rPr>
              <a:t>outcomes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2010-06-04 </a:t>
            </a:r>
            <a:r>
              <a:rPr lang="pt-BR" dirty="0" err="1">
                <a:solidFill>
                  <a:schemeClr val="bg1"/>
                </a:solidFill>
                <a:latin typeface="Times New Roman" panose="02020603050405020304" pitchFamily="18" charset="0"/>
                <a:cs typeface="Times New Roman" panose="02020603050405020304" pitchFamily="18" charset="0"/>
              </a:rPr>
              <a:t>to</a:t>
            </a:r>
            <a:r>
              <a:rPr lang="pt-BR" dirty="0">
                <a:solidFill>
                  <a:schemeClr val="bg1"/>
                </a:solidFill>
                <a:latin typeface="Times New Roman" panose="02020603050405020304" pitchFamily="18" charset="0"/>
                <a:cs typeface="Times New Roman" panose="02020603050405020304" pitchFamily="18" charset="0"/>
              </a:rPr>
              <a:t> 2017-03-20 in </a:t>
            </a:r>
            <a:r>
              <a:rPr lang="pt-BR" dirty="0" err="1">
                <a:solidFill>
                  <a:schemeClr val="bg1"/>
                </a:solidFill>
                <a:latin typeface="Times New Roman" panose="02020603050405020304" pitchFamily="18" charset="0"/>
                <a:cs typeface="Times New Roman" panose="02020603050405020304" pitchFamily="18" charset="0"/>
              </a:rPr>
              <a:t>descending</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order</a:t>
            </a: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6" name="Imagem 5" descr="Interface gráfica do usuário, Texto, Aplicativo&#10;&#10;Descrição gerada automaticamente">
            <a:extLst>
              <a:ext uri="{FF2B5EF4-FFF2-40B4-BE49-F238E27FC236}">
                <a16:creationId xmlns:a16="http://schemas.microsoft.com/office/drawing/2014/main" id="{62A73933-8CD0-B4BC-5521-EB72FC741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6121" y="1572703"/>
            <a:ext cx="3254022" cy="746825"/>
          </a:xfrm>
          <a:prstGeom prst="rect">
            <a:avLst/>
          </a:prstGeom>
        </p:spPr>
      </p:pic>
      <p:pic>
        <p:nvPicPr>
          <p:cNvPr id="9" name="Imagem 8" descr="Interface gráfica do usuário&#10;&#10;Descrição gerada automaticamente com confiança média">
            <a:extLst>
              <a:ext uri="{FF2B5EF4-FFF2-40B4-BE49-F238E27FC236}">
                <a16:creationId xmlns:a16="http://schemas.microsoft.com/office/drawing/2014/main" id="{624B089A-8A91-975E-E74D-11DDA6149B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4808" y="3213559"/>
            <a:ext cx="2156647" cy="2415749"/>
          </a:xfrm>
          <a:prstGeom prst="rect">
            <a:avLst/>
          </a:prstGeom>
        </p:spPr>
      </p:pic>
    </p:spTree>
    <p:extLst>
      <p:ext uri="{BB962C8B-B14F-4D97-AF65-F5344CB8AC3E}">
        <p14:creationId xmlns:p14="http://schemas.microsoft.com/office/powerpoint/2010/main" val="35847771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Interactive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Map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Folium</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738304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sz="1800" dirty="0" err="1">
                <a:solidFill>
                  <a:schemeClr val="bg1"/>
                </a:solidFill>
                <a:latin typeface="Times New Roman" panose="02020603050405020304" pitchFamily="18" charset="0"/>
                <a:cs typeface="Times New Roman" panose="02020603050405020304" pitchFamily="18" charset="0"/>
              </a:rPr>
              <a:t>All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a:t>
            </a:r>
            <a:r>
              <a:rPr lang="pt-BR" sz="1800" dirty="0">
                <a:solidFill>
                  <a:schemeClr val="bg1"/>
                </a:solidFill>
                <a:latin typeface="Times New Roman" panose="02020603050405020304" pitchFamily="18" charset="0"/>
                <a:cs typeface="Times New Roman" panose="02020603050405020304" pitchFamily="18" charset="0"/>
              </a:rPr>
              <a:t> sites are close </a:t>
            </a:r>
            <a:r>
              <a:rPr lang="pt-BR" sz="1800" dirty="0" err="1">
                <a:solidFill>
                  <a:schemeClr val="bg1"/>
                </a:solidFill>
                <a:latin typeface="Times New Roman" panose="02020603050405020304" pitchFamily="18" charset="0"/>
                <a:cs typeface="Times New Roman" panose="02020603050405020304" pitchFamily="18" charset="0"/>
              </a:rPr>
              <a:t>to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coastlines</a:t>
            </a:r>
            <a:r>
              <a:rPr lang="pt-BR" sz="1800" dirty="0">
                <a:solidFill>
                  <a:schemeClr val="bg1"/>
                </a:solidFill>
                <a:latin typeface="Times New Roman" panose="02020603050405020304" pitchFamily="18" charset="0"/>
                <a:cs typeface="Times New Roman" panose="02020603050405020304" pitchFamily="18" charset="0"/>
              </a:rPr>
              <a:t>, as </a:t>
            </a:r>
            <a:r>
              <a:rPr lang="pt-BR" sz="1800" dirty="0" err="1">
                <a:solidFill>
                  <a:schemeClr val="bg1"/>
                </a:solidFill>
                <a:latin typeface="Times New Roman" panose="02020603050405020304" pitchFamily="18" charset="0"/>
                <a:cs typeface="Times New Roman" panose="02020603050405020304" pitchFamily="18" charset="0"/>
              </a:rPr>
              <a:t>launches</a:t>
            </a:r>
            <a:endParaRPr lang="pt-BR" sz="1800" dirty="0">
              <a:solidFill>
                <a:schemeClr val="bg1"/>
              </a:solidFill>
              <a:latin typeface="Times New Roman" panose="02020603050405020304" pitchFamily="18" charset="0"/>
              <a:cs typeface="Times New Roman" panose="02020603050405020304" pitchFamily="18" charset="0"/>
            </a:endParaRPr>
          </a:p>
          <a:p>
            <a:pPr algn="just">
              <a:lnSpc>
                <a:spcPct val="150000"/>
              </a:lnSpc>
            </a:pPr>
            <a:r>
              <a:rPr lang="pt-BR" dirty="0" err="1">
                <a:solidFill>
                  <a:schemeClr val="bg1"/>
                </a:solidFill>
                <a:latin typeface="Times New Roman" panose="02020603050405020304" pitchFamily="18" charset="0"/>
                <a:cs typeface="Times New Roman" panose="02020603050405020304" pitchFamily="18" charset="0"/>
              </a:rPr>
              <a:t>towards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ocean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to</a:t>
            </a:r>
            <a:r>
              <a:rPr lang="pt-BR" dirty="0">
                <a:solidFill>
                  <a:schemeClr val="bg1"/>
                </a:solidFill>
                <a:latin typeface="Times New Roman" panose="02020603050405020304" pitchFamily="18" charset="0"/>
                <a:cs typeface="Times New Roman" panose="02020603050405020304" pitchFamily="18" charset="0"/>
              </a:rPr>
              <a:t> minimize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risk</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debris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dropping</a:t>
            </a:r>
            <a:r>
              <a:rPr lang="pt-BR" dirty="0">
                <a:solidFill>
                  <a:schemeClr val="bg1"/>
                </a:solidFill>
                <a:latin typeface="Times New Roman" panose="02020603050405020304" pitchFamily="18" charset="0"/>
                <a:cs typeface="Times New Roman" panose="02020603050405020304" pitchFamily="18" charset="0"/>
              </a:rPr>
              <a:t> </a:t>
            </a:r>
          </a:p>
          <a:p>
            <a:pPr algn="just">
              <a:lnSpc>
                <a:spcPct val="150000"/>
              </a:lnSpc>
            </a:pPr>
            <a:r>
              <a:rPr lang="pt-BR" dirty="0" err="1">
                <a:solidFill>
                  <a:schemeClr val="bg1"/>
                </a:solidFill>
                <a:latin typeface="Times New Roman" panose="02020603050405020304" pitchFamily="18" charset="0"/>
                <a:cs typeface="Times New Roman" panose="02020603050405020304" pitchFamily="18" charset="0"/>
              </a:rPr>
              <a:t>or</a:t>
            </a:r>
            <a:r>
              <a:rPr lang="pt-BR"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exploding</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near</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residential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areas</a:t>
            </a:r>
            <a:r>
              <a:rPr lang="pt-BR" sz="1800" dirty="0">
                <a:solidFill>
                  <a:schemeClr val="bg1"/>
                </a:solidFill>
                <a:latin typeface="Times New Roman" panose="02020603050405020304" pitchFamily="18" charset="0"/>
                <a:cs typeface="Times New Roman" panose="02020603050405020304" pitchFamily="18" charset="0"/>
              </a:rPr>
              <a:t>.</a:t>
            </a:r>
          </a:p>
          <a:p>
            <a:pPr algn="just">
              <a:lnSpc>
                <a:spcPct val="150000"/>
              </a:lnSpc>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Many launch sites are situated close to the Equator. </a:t>
            </a: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This is because the Earth's rotation is fastest at the </a:t>
            </a: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Equator, with surface speeds reaching 1.670 km/hour. </a:t>
            </a: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When a spacecraft is launched from this region, it ascends </a:t>
            </a: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into space while retaining the horizontal velocity it had due to Earth's rotation. According to Newton's first law of motion, this inertia helps the spacecraft achieve and maintain the necessary speed to stay in orbit.</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Mapa&#10;&#10;Descrição gerada automaticamente">
            <a:extLst>
              <a:ext uri="{FF2B5EF4-FFF2-40B4-BE49-F238E27FC236}">
                <a16:creationId xmlns:a16="http://schemas.microsoft.com/office/drawing/2014/main" id="{C4E3497C-85AC-B84D-0540-8B68DB5419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9271" y="1863243"/>
            <a:ext cx="6176840" cy="3131514"/>
          </a:xfrm>
          <a:prstGeom prst="rect">
            <a:avLst/>
          </a:prstGeom>
        </p:spPr>
      </p:pic>
    </p:spTree>
    <p:extLst>
      <p:ext uri="{BB962C8B-B14F-4D97-AF65-F5344CB8AC3E}">
        <p14:creationId xmlns:p14="http://schemas.microsoft.com/office/powerpoint/2010/main" val="32560149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Interactive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Map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Folium</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28346"/>
            <a:ext cx="11417030" cy="6829049"/>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Each</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clustered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with</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number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launches</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When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number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clicked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can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see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that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Failure</a:t>
            </a:r>
            <a:endParaRPr lang="pt-BR" dirty="0">
              <a:solidFill>
                <a:schemeClr val="bg1"/>
              </a:solidFill>
              <a:latin typeface="Times New Roman" panose="02020603050405020304" pitchFamily="18" charset="0"/>
              <a:cs typeface="Times New Roman" panose="02020603050405020304" pitchFamily="18" charset="0"/>
            </a:endParaRPr>
          </a:p>
          <a:p>
            <a:pPr algn="just">
              <a:lnSpc>
                <a:spcPct val="200000"/>
              </a:lnSpc>
            </a:pPr>
            <a:r>
              <a:rPr lang="pt-BR" dirty="0">
                <a:solidFill>
                  <a:schemeClr val="bg1"/>
                </a:solidFill>
                <a:latin typeface="Times New Roman" panose="02020603050405020304" pitchFamily="18" charset="0"/>
                <a:cs typeface="Times New Roman" panose="02020603050405020304" pitchFamily="18" charset="0"/>
              </a:rPr>
              <a:t>are </a:t>
            </a:r>
            <a:r>
              <a:rPr lang="pt-BR" dirty="0" err="1">
                <a:solidFill>
                  <a:schemeClr val="bg1"/>
                </a:solidFill>
                <a:latin typeface="Times New Roman" panose="02020603050405020304" pitchFamily="18" charset="0"/>
                <a:cs typeface="Times New Roman" panose="02020603050405020304" pitchFamily="18" charset="0"/>
              </a:rPr>
              <a:t>marked</a:t>
            </a:r>
            <a:r>
              <a:rPr lang="pt-BR" dirty="0">
                <a:solidFill>
                  <a:schemeClr val="bg1"/>
                </a:solidFill>
                <a:latin typeface="Times New Roman" panose="02020603050405020304" pitchFamily="18" charset="0"/>
                <a:cs typeface="Times New Roman" panose="02020603050405020304" pitchFamily="18" charset="0"/>
              </a:rPr>
              <a:t> in </a:t>
            </a:r>
            <a:r>
              <a:rPr lang="pt-BR" b="1" dirty="0" err="1">
                <a:solidFill>
                  <a:srgbClr val="FF0000"/>
                </a:solidFill>
                <a:latin typeface="Times New Roman" panose="02020603050405020304" pitchFamily="18" charset="0"/>
                <a:cs typeface="Times New Roman" panose="02020603050405020304" pitchFamily="18" charset="0"/>
              </a:rPr>
              <a:t>Red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marked</a:t>
            </a:r>
            <a:r>
              <a:rPr lang="pt-BR" dirty="0">
                <a:solidFill>
                  <a:schemeClr val="bg1"/>
                </a:solidFill>
                <a:latin typeface="Times New Roman" panose="02020603050405020304" pitchFamily="18" charset="0"/>
                <a:cs typeface="Times New Roman" panose="02020603050405020304" pitchFamily="18" charset="0"/>
              </a:rPr>
              <a:t> in </a:t>
            </a:r>
            <a:r>
              <a:rPr lang="pt-BR" b="1" dirty="0">
                <a:solidFill>
                  <a:srgbClr val="92D050"/>
                </a:solidFill>
                <a:latin typeface="Times New Roman" panose="02020603050405020304" pitchFamily="18" charset="0"/>
                <a:cs typeface="Times New Roman" panose="02020603050405020304" pitchFamily="18" charset="0"/>
              </a:rPr>
              <a:t>Green</a:t>
            </a:r>
            <a:r>
              <a:rPr lang="pt-BR" b="1" dirty="0">
                <a:solidFill>
                  <a:schemeClr val="bg1"/>
                </a:solidFill>
                <a:latin typeface="Times New Roman" panose="02020603050405020304" pitchFamily="18" charset="0"/>
                <a:cs typeface="Times New Roman" panose="02020603050405020304" pitchFamily="18" charset="0"/>
              </a:rPr>
              <a:t> </a:t>
            </a:r>
            <a:endParaRPr lang="pt-BR" sz="1800" b="1"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By</a:t>
            </a:r>
            <a:r>
              <a:rPr lang="pt-BR" dirty="0">
                <a:solidFill>
                  <a:schemeClr val="bg1"/>
                </a:solidFill>
                <a:latin typeface="Times New Roman" panose="02020603050405020304" pitchFamily="18" charset="0"/>
                <a:cs typeface="Times New Roman" panose="02020603050405020304" pitchFamily="18" charset="0"/>
              </a:rPr>
              <a:t> Looking </a:t>
            </a:r>
            <a:r>
              <a:rPr lang="pt-BR" dirty="0" err="1">
                <a:solidFill>
                  <a:schemeClr val="bg1"/>
                </a:solidFill>
                <a:latin typeface="Times New Roman" panose="02020603050405020304" pitchFamily="18" charset="0"/>
                <a:cs typeface="Times New Roman" panose="02020603050405020304" pitchFamily="18" charset="0"/>
              </a:rPr>
              <a:t>at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number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of</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launches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can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identify</a:t>
            </a:r>
            <a:r>
              <a:rPr lang="pt-BR" dirty="0">
                <a:solidFill>
                  <a:schemeClr val="bg1"/>
                </a:solidFill>
                <a:latin typeface="Times New Roman" panose="02020603050405020304" pitchFamily="18" charset="0"/>
                <a:cs typeface="Times New Roman" panose="02020603050405020304" pitchFamily="18" charset="0"/>
              </a:rPr>
              <a:t>  </a:t>
            </a:r>
          </a:p>
          <a:p>
            <a:pPr algn="just">
              <a:lnSpc>
                <a:spcPct val="200000"/>
              </a:lnSpc>
            </a:pP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a:t>
            </a:r>
          </a:p>
          <a:p>
            <a:pPr algn="just">
              <a:lnSpc>
                <a:spcPct val="200000"/>
              </a:lnSpc>
            </a:pPr>
            <a:endParaRPr lang="pt-BR" dirty="0">
              <a:solidFill>
                <a:schemeClr val="bg1"/>
              </a:solidFill>
              <a:latin typeface="Times New Roman" panose="02020603050405020304" pitchFamily="18" charset="0"/>
              <a:cs typeface="Times New Roman" panose="02020603050405020304" pitchFamily="18" charset="0"/>
            </a:endParaRPr>
          </a:p>
          <a:p>
            <a:pPr algn="just">
              <a:lnSpc>
                <a:spcPct val="150000"/>
              </a:lnSpc>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6" name="Imagem 5" descr="Mapa de jogo&#10;&#10;Descrição gerada automaticamente">
            <a:extLst>
              <a:ext uri="{FF2B5EF4-FFF2-40B4-BE49-F238E27FC236}">
                <a16:creationId xmlns:a16="http://schemas.microsoft.com/office/drawing/2014/main" id="{0D87A0D7-C316-7597-BE6A-A780CE20B2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2927" y="2084968"/>
            <a:ext cx="6043184" cy="2514818"/>
          </a:xfrm>
          <a:prstGeom prst="rect">
            <a:avLst/>
          </a:prstGeom>
        </p:spPr>
      </p:pic>
    </p:spTree>
    <p:extLst>
      <p:ext uri="{BB962C8B-B14F-4D97-AF65-F5344CB8AC3E}">
        <p14:creationId xmlns:p14="http://schemas.microsoft.com/office/powerpoint/2010/main" val="17363165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Interactive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Map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Folium</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325563"/>
            <a:ext cx="11417030" cy="5998052"/>
          </a:xfrm>
          <a:prstGeom prst="rect">
            <a:avLst/>
          </a:prstGeom>
          <a:noFill/>
        </p:spPr>
        <p:txBody>
          <a:bodyPr wrap="square">
            <a:spAutoFit/>
          </a:bodyPr>
          <a:lstStyle/>
          <a:p>
            <a:pPr marL="285750" indent="-285750" algn="just">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KSC LC-9:</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Coastline</a:t>
            </a:r>
            <a:r>
              <a:rPr lang="pt-BR" dirty="0">
                <a:solidFill>
                  <a:schemeClr val="bg1"/>
                </a:solidFill>
                <a:latin typeface="Times New Roman" panose="02020603050405020304" pitchFamily="18" charset="0"/>
                <a:cs typeface="Times New Roman" panose="02020603050405020304" pitchFamily="18" charset="0"/>
              </a:rPr>
              <a:t>: 7.42km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Highway: 0.63km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Railway: 0.66km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Nearest</a:t>
            </a:r>
            <a:r>
              <a:rPr lang="pt-BR" dirty="0">
                <a:solidFill>
                  <a:schemeClr val="bg1"/>
                </a:solidFill>
                <a:latin typeface="Times New Roman" panose="02020603050405020304" pitchFamily="18" charset="0"/>
                <a:cs typeface="Times New Roman" panose="02020603050405020304" pitchFamily="18" charset="0"/>
              </a:rPr>
              <a:t> City: 16.24km </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CCAFS SLC-40:</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Coastline</a:t>
            </a:r>
            <a:r>
              <a:rPr lang="pt-BR" dirty="0">
                <a:solidFill>
                  <a:schemeClr val="bg1"/>
                </a:solidFill>
                <a:latin typeface="Times New Roman" panose="02020603050405020304" pitchFamily="18" charset="0"/>
                <a:cs typeface="Times New Roman" panose="02020603050405020304" pitchFamily="18" charset="0"/>
              </a:rPr>
              <a:t>: 0.94km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Highway: 0.66km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Railway: 0.01km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Nearest</a:t>
            </a:r>
            <a:r>
              <a:rPr lang="pt-BR" dirty="0">
                <a:solidFill>
                  <a:schemeClr val="bg1"/>
                </a:solidFill>
                <a:latin typeface="Times New Roman" panose="02020603050405020304" pitchFamily="18" charset="0"/>
                <a:cs typeface="Times New Roman" panose="02020603050405020304" pitchFamily="18" charset="0"/>
              </a:rPr>
              <a:t> City: 23.17km</a:t>
            </a: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VAFB SLC-4E:</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Coastline</a:t>
            </a:r>
            <a:r>
              <a:rPr lang="pt-BR" dirty="0">
                <a:solidFill>
                  <a:schemeClr val="bg1"/>
                </a:solidFill>
                <a:latin typeface="Times New Roman" panose="02020603050405020304" pitchFamily="18" charset="0"/>
                <a:cs typeface="Times New Roman" panose="02020603050405020304" pitchFamily="18" charset="0"/>
              </a:rPr>
              <a:t>: 1.34km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Railway: 0.02km</a:t>
            </a:r>
          </a:p>
          <a:p>
            <a:pPr algn="just"/>
            <a:r>
              <a:rPr lang="pt-BR" dirty="0">
                <a:solidFill>
                  <a:schemeClr val="bg1"/>
                </a:solidFill>
                <a:latin typeface="Times New Roman" panose="02020603050405020304" pitchFamily="18" charset="0"/>
                <a:cs typeface="Times New Roman" panose="02020603050405020304" pitchFamily="18" charset="0"/>
              </a:rPr>
              <a:t>Distance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Nearest</a:t>
            </a:r>
            <a:r>
              <a:rPr lang="pt-BR" dirty="0">
                <a:solidFill>
                  <a:schemeClr val="bg1"/>
                </a:solidFill>
                <a:latin typeface="Times New Roman" panose="02020603050405020304" pitchFamily="18" charset="0"/>
                <a:cs typeface="Times New Roman" panose="02020603050405020304" pitchFamily="18" charset="0"/>
              </a:rPr>
              <a:t> City: 14.02km</a:t>
            </a:r>
          </a:p>
          <a:p>
            <a:pPr algn="just"/>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6" name="Imagem 5" descr="Mapa&#10;&#10;Descrição gerada automaticamente">
            <a:extLst>
              <a:ext uri="{FF2B5EF4-FFF2-40B4-BE49-F238E27FC236}">
                <a16:creationId xmlns:a16="http://schemas.microsoft.com/office/drawing/2014/main" id="{C929FFEA-A093-99F0-0E28-A88F85EA94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5481" y="1482555"/>
            <a:ext cx="7397438" cy="2184774"/>
          </a:xfrm>
          <a:prstGeom prst="rect">
            <a:avLst/>
          </a:prstGeom>
        </p:spPr>
      </p:pic>
      <p:pic>
        <p:nvPicPr>
          <p:cNvPr id="9" name="Imagem 8" descr="Mapa&#10;&#10;Descrição gerada automaticamente">
            <a:extLst>
              <a:ext uri="{FF2B5EF4-FFF2-40B4-BE49-F238E27FC236}">
                <a16:creationId xmlns:a16="http://schemas.microsoft.com/office/drawing/2014/main" id="{69588D47-F9A9-E2D6-4198-018DB84BBC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5479" y="4454977"/>
            <a:ext cx="7397439" cy="1736134"/>
          </a:xfrm>
          <a:prstGeom prst="rect">
            <a:avLst/>
          </a:prstGeom>
        </p:spPr>
      </p:pic>
    </p:spTree>
    <p:extLst>
      <p:ext uri="{BB962C8B-B14F-4D97-AF65-F5344CB8AC3E}">
        <p14:creationId xmlns:p14="http://schemas.microsoft.com/office/powerpoint/2010/main" val="1715658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Dashboard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Plotly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Dash</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81236"/>
            <a:ext cx="11417030" cy="322806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By</a:t>
            </a:r>
            <a:r>
              <a:rPr lang="pt-BR" dirty="0">
                <a:solidFill>
                  <a:schemeClr val="bg1"/>
                </a:solidFill>
                <a:latin typeface="Times New Roman" panose="02020603050405020304" pitchFamily="18" charset="0"/>
                <a:cs typeface="Times New Roman" panose="02020603050405020304" pitchFamily="18" charset="0"/>
              </a:rPr>
              <a:t> Looking </a:t>
            </a:r>
            <a:r>
              <a:rPr lang="pt-BR" dirty="0" err="1">
                <a:solidFill>
                  <a:schemeClr val="bg1"/>
                </a:solidFill>
                <a:latin typeface="Times New Roman" panose="02020603050405020304" pitchFamily="18" charset="0"/>
                <a:cs typeface="Times New Roman" panose="02020603050405020304" pitchFamily="18" charset="0"/>
              </a:rPr>
              <a:t>at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chart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we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can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see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that</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KSC LC-39 </a:t>
            </a:r>
            <a:r>
              <a:rPr lang="pt-BR" dirty="0" err="1">
                <a:solidFill>
                  <a:schemeClr val="bg1"/>
                </a:solidFill>
                <a:latin typeface="Times New Roman" panose="02020603050405020304" pitchFamily="18" charset="0"/>
                <a:cs typeface="Times New Roman" panose="02020603050405020304" pitchFamily="18" charset="0"/>
              </a:rPr>
              <a:t>has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most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successful</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launches</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41.7%</a:t>
            </a:r>
            <a:r>
              <a:rPr lang="pt-BR" dirty="0">
                <a:solidFill>
                  <a:schemeClr val="bg1"/>
                </a:solidFill>
                <a:latin typeface="Times New Roman" panose="02020603050405020304" pitchFamily="18" charset="0"/>
                <a:cs typeface="Times New Roman" panose="02020603050405020304" pitchFamily="18" charset="0"/>
              </a:rPr>
              <a:t>)</a:t>
            </a:r>
            <a:r>
              <a:rPr lang="pt-BR" b="1" dirty="0">
                <a:solidFill>
                  <a:schemeClr val="bg1"/>
                </a:solidFill>
                <a:latin typeface="Times New Roman" panose="02020603050405020304" pitchFamily="18" charset="0"/>
                <a:cs typeface="Times New Roman" panose="02020603050405020304" pitchFamily="18" charset="0"/>
              </a:rPr>
              <a:t> </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Gráfico, Gráfico de pizza&#10;&#10;Descrição gerada automaticamente">
            <a:extLst>
              <a:ext uri="{FF2B5EF4-FFF2-40B4-BE49-F238E27FC236}">
                <a16:creationId xmlns:a16="http://schemas.microsoft.com/office/drawing/2014/main" id="{B2B17A7C-958A-22BB-8767-FD0C9039C0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159" y="2622164"/>
            <a:ext cx="10234547" cy="3909399"/>
          </a:xfrm>
          <a:prstGeom prst="rect">
            <a:avLst/>
          </a:prstGeom>
        </p:spPr>
      </p:pic>
    </p:spTree>
    <p:extLst>
      <p:ext uri="{BB962C8B-B14F-4D97-AF65-F5344CB8AC3E}">
        <p14:creationId xmlns:p14="http://schemas.microsoft.com/office/powerpoint/2010/main" val="13401312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Dashboard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Plotly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Dash</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607219"/>
            <a:ext cx="11417030" cy="364356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sz="1800" b="1" dirty="0">
                <a:solidFill>
                  <a:schemeClr val="bg1"/>
                </a:solidFill>
                <a:latin typeface="Times New Roman" panose="02020603050405020304" pitchFamily="18" charset="0"/>
                <a:cs typeface="Times New Roman" panose="02020603050405020304" pitchFamily="18" charset="0"/>
              </a:rPr>
              <a:t>KSC LC-39A</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has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most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successful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launches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among</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all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launching</a:t>
            </a:r>
            <a:r>
              <a:rPr lang="pt-BR" sz="1800" dirty="0">
                <a:solidFill>
                  <a:schemeClr val="bg1"/>
                </a:solidFill>
                <a:latin typeface="Times New Roman" panose="02020603050405020304" pitchFamily="18" charset="0"/>
                <a:cs typeface="Times New Roman" panose="02020603050405020304" pitchFamily="18" charset="0"/>
              </a:rPr>
              <a:t> sites (</a:t>
            </a:r>
            <a:r>
              <a:rPr lang="pt-BR" sz="1800" b="1" dirty="0">
                <a:solidFill>
                  <a:schemeClr val="bg1"/>
                </a:solidFill>
                <a:latin typeface="Times New Roman" panose="02020603050405020304" pitchFamily="18" charset="0"/>
                <a:cs typeface="Times New Roman" panose="02020603050405020304" pitchFamily="18" charset="0"/>
              </a:rPr>
              <a:t>76.9%</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There</a:t>
            </a:r>
            <a:r>
              <a:rPr lang="pt-BR" dirty="0">
                <a:solidFill>
                  <a:schemeClr val="bg1"/>
                </a:solidFill>
                <a:latin typeface="Times New Roman" panose="02020603050405020304" pitchFamily="18" charset="0"/>
                <a:cs typeface="Times New Roman" panose="02020603050405020304" pitchFamily="18" charset="0"/>
              </a:rPr>
              <a:t> are </a:t>
            </a:r>
            <a:r>
              <a:rPr lang="pt-BR" sz="1800" dirty="0">
                <a:solidFill>
                  <a:schemeClr val="bg1"/>
                </a:solidFill>
                <a:latin typeface="Times New Roman" panose="02020603050405020304" pitchFamily="18" charset="0"/>
                <a:cs typeface="Times New Roman" panose="02020603050405020304" pitchFamily="18" charset="0"/>
              </a:rPr>
              <a:t>10 </a:t>
            </a:r>
            <a:r>
              <a:rPr lang="pt-BR" sz="1800" dirty="0" err="1">
                <a:solidFill>
                  <a:schemeClr val="bg1"/>
                </a:solidFill>
                <a:latin typeface="Times New Roman" panose="02020603050405020304" pitchFamily="18" charset="0"/>
                <a:cs typeface="Times New Roman" panose="02020603050405020304" pitchFamily="18" charset="0"/>
              </a:rPr>
              <a:t>successful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launches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and</a:t>
            </a:r>
            <a:r>
              <a:rPr lang="pt-BR" sz="1800" dirty="0">
                <a:solidFill>
                  <a:schemeClr val="bg1"/>
                </a:solidFill>
                <a:latin typeface="Times New Roman" panose="02020603050405020304" pitchFamily="18" charset="0"/>
                <a:cs typeface="Times New Roman" panose="02020603050405020304" pitchFamily="18" charset="0"/>
              </a:rPr>
              <a:t> 3 </a:t>
            </a:r>
            <a:r>
              <a:rPr lang="pt-BR" sz="1800" dirty="0" err="1">
                <a:solidFill>
                  <a:schemeClr val="bg1"/>
                </a:solidFill>
                <a:latin typeface="Times New Roman" panose="02020603050405020304" pitchFamily="18" charset="0"/>
                <a:cs typeface="Times New Roman" panose="02020603050405020304" pitchFamily="18" charset="0"/>
              </a:rPr>
              <a:t>failed</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launches</a:t>
            </a:r>
            <a:r>
              <a:rPr lang="pt-BR" sz="1800" dirty="0">
                <a:solidFill>
                  <a:schemeClr val="bg1"/>
                </a:solidFill>
                <a:latin typeface="Times New Roman" panose="02020603050405020304" pitchFamily="18" charset="0"/>
                <a:cs typeface="Times New Roman" panose="02020603050405020304" pitchFamily="18" charset="0"/>
              </a:rPr>
              <a:t>.</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Gráfico, Gráfico de pizza&#10;&#10;Descrição gerada automaticamente">
            <a:extLst>
              <a:ext uri="{FF2B5EF4-FFF2-40B4-BE49-F238E27FC236}">
                <a16:creationId xmlns:a16="http://schemas.microsoft.com/office/drawing/2014/main" id="{537A4285-661B-4A3E-181D-C6DAD809E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159" y="2584956"/>
            <a:ext cx="10234547" cy="3886537"/>
          </a:xfrm>
          <a:prstGeom prst="rect">
            <a:avLst/>
          </a:prstGeom>
        </p:spPr>
      </p:pic>
    </p:spTree>
    <p:extLst>
      <p:ext uri="{BB962C8B-B14F-4D97-AF65-F5344CB8AC3E}">
        <p14:creationId xmlns:p14="http://schemas.microsoft.com/office/powerpoint/2010/main" val="27340399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Dashboard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with</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Plotly</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Dash</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81236"/>
            <a:ext cx="11417030" cy="322806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Payload</a:t>
            </a:r>
            <a:r>
              <a:rPr lang="pt-BR" dirty="0">
                <a:solidFill>
                  <a:schemeClr val="bg1"/>
                </a:solidFill>
                <a:latin typeface="Times New Roman" panose="02020603050405020304" pitchFamily="18" charset="0"/>
                <a:cs typeface="Times New Roman" panose="02020603050405020304" pitchFamily="18" charset="0"/>
              </a:rPr>
              <a:t> masses </a:t>
            </a:r>
            <a:r>
              <a:rPr lang="pt-BR" dirty="0" err="1">
                <a:solidFill>
                  <a:schemeClr val="bg1"/>
                </a:solidFill>
                <a:latin typeface="Times New Roman" panose="02020603050405020304" pitchFamily="18" charset="0"/>
                <a:cs typeface="Times New Roman" panose="02020603050405020304" pitchFamily="18" charset="0"/>
              </a:rPr>
              <a:t>between</a:t>
            </a:r>
            <a:r>
              <a:rPr lang="pt-BR" dirty="0">
                <a:solidFill>
                  <a:schemeClr val="bg1"/>
                </a:solidFill>
                <a:latin typeface="Times New Roman" panose="02020603050405020304" pitchFamily="18" charset="0"/>
                <a:cs typeface="Times New Roman" panose="02020603050405020304" pitchFamily="18" charset="0"/>
              </a:rPr>
              <a:t> 2.000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5.000 kg </a:t>
            </a:r>
            <a:r>
              <a:rPr lang="pt-BR" dirty="0" err="1">
                <a:solidFill>
                  <a:schemeClr val="bg1"/>
                </a:solidFill>
                <a:latin typeface="Times New Roman" panose="02020603050405020304" pitchFamily="18" charset="0"/>
                <a:cs typeface="Times New Roman" panose="02020603050405020304" pitchFamily="18" charset="0"/>
              </a:rPr>
              <a:t>have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highest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rates </a:t>
            </a:r>
            <a:r>
              <a:rPr lang="pt-BR" dirty="0" err="1">
                <a:solidFill>
                  <a:schemeClr val="bg1"/>
                </a:solidFill>
                <a:latin typeface="Times New Roman" panose="02020603050405020304" pitchFamily="18" charset="0"/>
                <a:cs typeface="Times New Roman" panose="02020603050405020304" pitchFamily="18" charset="0"/>
              </a:rPr>
              <a:t>among</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all</a:t>
            </a:r>
            <a:r>
              <a:rPr lang="pt-BR" dirty="0">
                <a:solidFill>
                  <a:schemeClr val="bg1"/>
                </a:solidFill>
                <a:latin typeface="Times New Roman" panose="02020603050405020304" pitchFamily="18" charset="0"/>
                <a:cs typeface="Times New Roman" panose="02020603050405020304" pitchFamily="18" charset="0"/>
              </a:rPr>
              <a:t> (0 </a:t>
            </a:r>
            <a:r>
              <a:rPr lang="pt-BR" dirty="0" err="1">
                <a:solidFill>
                  <a:schemeClr val="bg1"/>
                </a:solidFill>
                <a:latin typeface="Times New Roman" panose="02020603050405020304" pitchFamily="18" charset="0"/>
                <a:cs typeface="Times New Roman" panose="02020603050405020304" pitchFamily="18" charset="0"/>
              </a:rPr>
              <a:t>is</a:t>
            </a:r>
            <a:r>
              <a:rPr lang="pt-BR" dirty="0">
                <a:solidFill>
                  <a:schemeClr val="bg1"/>
                </a:solidFill>
                <a:latin typeface="Times New Roman" panose="02020603050405020304" pitchFamily="18" charset="0"/>
                <a:cs typeface="Times New Roman" panose="02020603050405020304" pitchFamily="18" charset="0"/>
              </a:rPr>
              <a:t> </a:t>
            </a:r>
            <a:r>
              <a:rPr lang="pt-BR" b="1" dirty="0" err="1">
                <a:solidFill>
                  <a:srgbClr val="FF0000"/>
                </a:solidFill>
                <a:latin typeface="Times New Roman" panose="02020603050405020304" pitchFamily="18" charset="0"/>
                <a:cs typeface="Times New Roman" panose="02020603050405020304" pitchFamily="18" charset="0"/>
              </a:rPr>
              <a:t>Failure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1 </a:t>
            </a:r>
            <a:r>
              <a:rPr lang="pt-BR" dirty="0" err="1">
                <a:solidFill>
                  <a:schemeClr val="bg1"/>
                </a:solidFill>
                <a:latin typeface="Times New Roman" panose="02020603050405020304" pitchFamily="18" charset="0"/>
                <a:cs typeface="Times New Roman" panose="02020603050405020304" pitchFamily="18" charset="0"/>
              </a:rPr>
              <a:t>is</a:t>
            </a:r>
            <a:r>
              <a:rPr lang="pt-BR" dirty="0">
                <a:solidFill>
                  <a:schemeClr val="bg1"/>
                </a:solidFill>
                <a:latin typeface="Times New Roman" panose="02020603050405020304" pitchFamily="18" charset="0"/>
                <a:cs typeface="Times New Roman" panose="02020603050405020304" pitchFamily="18" charset="0"/>
              </a:rPr>
              <a:t> </a:t>
            </a:r>
            <a:r>
              <a:rPr lang="pt-BR" b="1" dirty="0" err="1">
                <a:solidFill>
                  <a:srgbClr val="00B050"/>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Texto, Aplicativo&#10;&#10;Descrição gerada automaticamente">
            <a:extLst>
              <a:ext uri="{FF2B5EF4-FFF2-40B4-BE49-F238E27FC236}">
                <a16:creationId xmlns:a16="http://schemas.microsoft.com/office/drawing/2014/main" id="{9B23267E-1306-EA74-4C94-5ABE5BCC4B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349" y="2779688"/>
            <a:ext cx="10242168" cy="3535986"/>
          </a:xfrm>
          <a:prstGeom prst="rect">
            <a:avLst/>
          </a:prstGeom>
        </p:spPr>
      </p:pic>
    </p:spTree>
    <p:extLst>
      <p:ext uri="{BB962C8B-B14F-4D97-AF65-F5344CB8AC3E}">
        <p14:creationId xmlns:p14="http://schemas.microsoft.com/office/powerpoint/2010/main" val="3214124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Table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of</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5049011"/>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nSpc>
                <a:spcPct val="150000"/>
              </a:lnSpc>
              <a:buFont typeface="Arial" panose="020B0604020202020204" pitchFamily="34" charset="0"/>
              <a:buChar char="•"/>
            </a:pPr>
            <a:r>
              <a:rPr lang="pt-BR" sz="4400" dirty="0" err="1">
                <a:solidFill>
                  <a:schemeClr val="bg1"/>
                </a:solidFill>
                <a:latin typeface="Times New Roman" panose="02020603050405020304" pitchFamily="18" charset="0"/>
                <a:cs typeface="Times New Roman" panose="02020603050405020304" pitchFamily="18" charset="0"/>
                <a:hlinkClick r:id="rId2" action="ppaction://hlinksldjump">
                  <a:extLst>
                    <a:ext uri="{A12FA001-AC4F-418D-AE19-62706E023703}">
                      <ahyp:hlinkClr xmlns:ahyp="http://schemas.microsoft.com/office/drawing/2018/hyperlinkcolor" val="tx"/>
                    </a:ext>
                  </a:extLst>
                </a:hlinkClick>
              </a:rPr>
              <a:t>Introduction</a:t>
            </a:r>
            <a:endParaRPr lang="pt-BR" sz="44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pt-BR" sz="4400" dirty="0" err="1">
                <a:solidFill>
                  <a:schemeClr val="bg1"/>
                </a:solidFill>
                <a:latin typeface="Times New Roman" panose="02020603050405020304" pitchFamily="18" charset="0"/>
                <a:cs typeface="Times New Roman" panose="02020603050405020304" pitchFamily="18" charset="0"/>
                <a:hlinkClick r:id="rId3" action="ppaction://hlinksldjump">
                  <a:extLst>
                    <a:ext uri="{A12FA001-AC4F-418D-AE19-62706E023703}">
                      <ahyp:hlinkClr xmlns:ahyp="http://schemas.microsoft.com/office/drawing/2018/hyperlinkcolor" val="tx"/>
                    </a:ext>
                  </a:extLst>
                </a:hlinkClick>
              </a:rPr>
              <a:t>Methodology</a:t>
            </a:r>
            <a:endParaRPr lang="pt-BR" sz="44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pt-BR" sz="4400" dirty="0" err="1">
                <a:solidFill>
                  <a:schemeClr val="bg1"/>
                </a:solidFill>
                <a:latin typeface="Times New Roman" panose="02020603050405020304" pitchFamily="18" charset="0"/>
                <a:cs typeface="Times New Roman" panose="02020603050405020304" pitchFamily="18" charset="0"/>
                <a:hlinkClick r:id="rId4" action="ppaction://hlinksldjump">
                  <a:extLst>
                    <a:ext uri="{A12FA001-AC4F-418D-AE19-62706E023703}">
                      <ahyp:hlinkClr xmlns:ahyp="http://schemas.microsoft.com/office/drawing/2018/hyperlinkcolor" val="tx"/>
                    </a:ext>
                  </a:extLst>
                </a:hlinkClick>
              </a:rPr>
              <a:t>Results</a:t>
            </a:r>
            <a:endParaRPr lang="pt-BR" sz="44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pt-BR" sz="4400" dirty="0" err="1">
                <a:solidFill>
                  <a:schemeClr val="bg1"/>
                </a:solidFill>
                <a:latin typeface="Times New Roman" panose="02020603050405020304" pitchFamily="18" charset="0"/>
                <a:cs typeface="Times New Roman" panose="02020603050405020304" pitchFamily="18" charset="0"/>
                <a:hlinkClick r:id="rId5" action="ppaction://hlinksldjump">
                  <a:extLst>
                    <a:ext uri="{A12FA001-AC4F-418D-AE19-62706E023703}">
                      <ahyp:hlinkClr xmlns:ahyp="http://schemas.microsoft.com/office/drawing/2018/hyperlinkcolor" val="tx"/>
                    </a:ext>
                  </a:extLst>
                </a:hlinkClick>
              </a:rPr>
              <a:t>Conclusion</a:t>
            </a:r>
            <a:endParaRPr lang="pt-BR" sz="44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pt-BR" sz="4400" dirty="0" err="1">
                <a:solidFill>
                  <a:schemeClr val="bg1"/>
                </a:solidFill>
                <a:latin typeface="Times New Roman" panose="02020603050405020304" pitchFamily="18" charset="0"/>
                <a:cs typeface="Times New Roman" panose="02020603050405020304" pitchFamily="18" charset="0"/>
                <a:hlinkClick r:id="rId6" action="ppaction://hlinksldjump">
                  <a:extLst>
                    <a:ext uri="{A12FA001-AC4F-418D-AE19-62706E023703}">
                      <ahyp:hlinkClr xmlns:ahyp="http://schemas.microsoft.com/office/drawing/2018/hyperlinkcolor" val="tx"/>
                    </a:ext>
                  </a:extLst>
                </a:hlinkClick>
              </a:rPr>
              <a:t>Appendix</a:t>
            </a:r>
            <a:endParaRPr lang="pt-BR" sz="4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4641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10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10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1000"/>
                                        <p:tgtEl>
                                          <p:spTgt spid="8">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fade">
                                      <p:cBhvr>
                                        <p:cTn id="24" dur="10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Predictive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Classification</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81236"/>
            <a:ext cx="11417030" cy="364356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800" dirty="0">
                <a:solidFill>
                  <a:schemeClr val="bg1"/>
                </a:solidFill>
                <a:latin typeface="Times New Roman" panose="02020603050405020304" pitchFamily="18" charset="0"/>
                <a:cs typeface="Times New Roman" panose="02020603050405020304" pitchFamily="18" charset="0"/>
              </a:rPr>
              <a:t>Logistic Regression, SVM, and KNN share the highest classification accuracy</a:t>
            </a:r>
          </a:p>
          <a:p>
            <a:pPr algn="just">
              <a:lnSpc>
                <a:spcPct val="150000"/>
              </a:lnSpc>
            </a:pPr>
            <a:r>
              <a:rPr lang="en-US" sz="1800" dirty="0">
                <a:solidFill>
                  <a:schemeClr val="bg1"/>
                </a:solidFill>
                <a:latin typeface="Times New Roman" panose="02020603050405020304" pitchFamily="18" charset="0"/>
                <a:cs typeface="Times New Roman" panose="02020603050405020304" pitchFamily="18" charset="0"/>
              </a:rPr>
              <a:t> at </a:t>
            </a:r>
            <a:r>
              <a:rPr lang="en-US" sz="1800" b="1" dirty="0">
                <a:solidFill>
                  <a:schemeClr val="bg1"/>
                </a:solidFill>
                <a:latin typeface="Times New Roman" panose="02020603050405020304" pitchFamily="18" charset="0"/>
                <a:cs typeface="Times New Roman" panose="02020603050405020304" pitchFamily="18" charset="0"/>
              </a:rPr>
              <a:t>83.33%</a:t>
            </a:r>
            <a:r>
              <a:rPr lang="en-US" sz="1800" dirty="0">
                <a:solidFill>
                  <a:schemeClr val="bg1"/>
                </a:solidFill>
                <a:latin typeface="Times New Roman" panose="02020603050405020304" pitchFamily="18" charset="0"/>
                <a:cs typeface="Times New Roman" panose="02020603050405020304" pitchFamily="18" charset="0"/>
              </a:rPr>
              <a:t>. The Decision Tree model has the lowest accuracy at </a:t>
            </a:r>
            <a:r>
              <a:rPr lang="en-US" sz="1800" b="1" dirty="0">
                <a:solidFill>
                  <a:schemeClr val="bg1"/>
                </a:solidFill>
                <a:latin typeface="Times New Roman" panose="02020603050405020304" pitchFamily="18" charset="0"/>
                <a:cs typeface="Times New Roman" panose="02020603050405020304" pitchFamily="18" charset="0"/>
              </a:rPr>
              <a:t>77.78%</a:t>
            </a:r>
            <a:r>
              <a:rPr lang="pt-BR" sz="1800" b="1"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Interface gráfica do usuário, Texto, Aplicativo&#10;&#10;Descrição gerada automaticamente">
            <a:extLst>
              <a:ext uri="{FF2B5EF4-FFF2-40B4-BE49-F238E27FC236}">
                <a16:creationId xmlns:a16="http://schemas.microsoft.com/office/drawing/2014/main" id="{7B580AB9-2D31-1257-B48E-A48B116DD1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0813" y="1527026"/>
            <a:ext cx="3208298" cy="1265030"/>
          </a:xfrm>
          <a:prstGeom prst="rect">
            <a:avLst/>
          </a:prstGeom>
        </p:spPr>
      </p:pic>
      <p:pic>
        <p:nvPicPr>
          <p:cNvPr id="7" name="Imagem 6" descr="Gráfico, Gráfico de barras&#10;&#10;Descrição gerada automaticamente">
            <a:extLst>
              <a:ext uri="{FF2B5EF4-FFF2-40B4-BE49-F238E27FC236}">
                <a16:creationId xmlns:a16="http://schemas.microsoft.com/office/drawing/2014/main" id="{3A49D98E-21F9-B755-CDA2-1DBD55B56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4584" y="3046266"/>
            <a:ext cx="5602832" cy="3373989"/>
          </a:xfrm>
          <a:prstGeom prst="rect">
            <a:avLst/>
          </a:prstGeom>
        </p:spPr>
      </p:pic>
    </p:spTree>
    <p:extLst>
      <p:ext uri="{BB962C8B-B14F-4D97-AF65-F5344CB8AC3E}">
        <p14:creationId xmlns:p14="http://schemas.microsoft.com/office/powerpoint/2010/main" val="2429374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Predictive</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Analysis</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Confusion</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Matrix</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781236"/>
            <a:ext cx="11417030" cy="572105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pt-BR" sz="1800" dirty="0" err="1">
                <a:solidFill>
                  <a:schemeClr val="bg1"/>
                </a:solidFill>
                <a:latin typeface="Times New Roman" panose="02020603050405020304" pitchFamily="18" charset="0"/>
                <a:cs typeface="Times New Roman" panose="02020603050405020304" pitchFamily="18" charset="0"/>
              </a:rPr>
              <a:t>While</a:t>
            </a:r>
            <a:r>
              <a:rPr lang="pt-BR" sz="1800" dirty="0">
                <a:solidFill>
                  <a:schemeClr val="bg1"/>
                </a:solidFill>
                <a:latin typeface="Times New Roman" panose="02020603050405020304" pitchFamily="18" charset="0"/>
                <a:cs typeface="Times New Roman" panose="02020603050405020304" pitchFamily="18" charset="0"/>
              </a:rPr>
              <a:t> Looking </a:t>
            </a:r>
            <a:r>
              <a:rPr lang="pt-BR" sz="1800" dirty="0" err="1">
                <a:solidFill>
                  <a:schemeClr val="bg1"/>
                </a:solidFill>
                <a:latin typeface="Times New Roman" panose="02020603050405020304" pitchFamily="18" charset="0"/>
                <a:cs typeface="Times New Roman" panose="02020603050405020304" pitchFamily="18" charset="0"/>
              </a:rPr>
              <a:t>at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Confusion</a:t>
            </a:r>
            <a:r>
              <a:rPr lang="pt-BR" sz="1800" dirty="0">
                <a:solidFill>
                  <a:schemeClr val="bg1"/>
                </a:solidFill>
                <a:latin typeface="Times New Roman" panose="02020603050405020304" pitchFamily="18" charset="0"/>
                <a:cs typeface="Times New Roman" panose="02020603050405020304" pitchFamily="18" charset="0"/>
              </a:rPr>
              <a:t> Matrix, </a:t>
            </a:r>
            <a:r>
              <a:rPr lang="pt-BR" sz="1800" dirty="0" err="1">
                <a:solidFill>
                  <a:schemeClr val="bg1"/>
                </a:solidFill>
                <a:latin typeface="Times New Roman" panose="02020603050405020304" pitchFamily="18" charset="0"/>
                <a:cs typeface="Times New Roman" panose="02020603050405020304" pitchFamily="18" charset="0"/>
              </a:rPr>
              <a:t>we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can</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see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that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major </a:t>
            </a:r>
          </a:p>
          <a:p>
            <a:pPr algn="just">
              <a:lnSpc>
                <a:spcPct val="150000"/>
              </a:lnSpc>
            </a:pPr>
            <a:r>
              <a:rPr lang="pt-BR" sz="1800" dirty="0" err="1">
                <a:solidFill>
                  <a:schemeClr val="bg1"/>
                </a:solidFill>
                <a:latin typeface="Times New Roman" panose="02020603050405020304" pitchFamily="18" charset="0"/>
                <a:cs typeface="Times New Roman" panose="02020603050405020304" pitchFamily="18" charset="0"/>
              </a:rPr>
              <a:t>prroblem</a:t>
            </a:r>
            <a:r>
              <a:rPr lang="pt-BR" sz="1800" dirty="0">
                <a:solidFill>
                  <a:schemeClr val="bg1"/>
                </a:solidFill>
                <a:latin typeface="Times New Roman" panose="02020603050405020304" pitchFamily="18" charset="0"/>
                <a:cs typeface="Times New Roman" panose="02020603050405020304" pitchFamily="18" charset="0"/>
              </a:rPr>
              <a:t> si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false </a:t>
            </a:r>
            <a:r>
              <a:rPr lang="pt-BR" dirty="0">
                <a:solidFill>
                  <a:schemeClr val="bg1"/>
                </a:solidFill>
                <a:latin typeface="Times New Roman" panose="02020603050405020304" pitchFamily="18" charset="0"/>
                <a:cs typeface="Times New Roman" panose="02020603050405020304" pitchFamily="18" charset="0"/>
              </a:rPr>
              <a:t>p</a:t>
            </a:r>
            <a:r>
              <a:rPr lang="pt-BR" sz="1800" dirty="0">
                <a:solidFill>
                  <a:schemeClr val="bg1"/>
                </a:solidFill>
                <a:latin typeface="Times New Roman" panose="02020603050405020304" pitchFamily="18" charset="0"/>
                <a:cs typeface="Times New Roman" panose="02020603050405020304" pitchFamily="18" charset="0"/>
              </a:rPr>
              <a:t>ositives, </a:t>
            </a:r>
            <a:r>
              <a:rPr lang="pt-BR" sz="1800" dirty="0" err="1">
                <a:solidFill>
                  <a:schemeClr val="bg1"/>
                </a:solidFill>
                <a:latin typeface="Times New Roman" panose="02020603050405020304" pitchFamily="18" charset="0"/>
                <a:cs typeface="Times New Roman" panose="02020603050405020304" pitchFamily="18" charset="0"/>
              </a:rPr>
              <a:t>also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know</a:t>
            </a:r>
            <a:r>
              <a:rPr lang="pt-BR" sz="1800" dirty="0">
                <a:solidFill>
                  <a:schemeClr val="bg1"/>
                </a:solidFill>
                <a:latin typeface="Times New Roman" panose="02020603050405020304" pitchFamily="18" charset="0"/>
                <a:cs typeface="Times New Roman" panose="02020603050405020304" pitchFamily="18" charset="0"/>
              </a:rPr>
              <a:t> as </a:t>
            </a:r>
            <a:r>
              <a:rPr lang="pt-BR" sz="1800" dirty="0" err="1">
                <a:solidFill>
                  <a:schemeClr val="bg1"/>
                </a:solidFill>
                <a:latin typeface="Times New Roman" panose="02020603050405020304" pitchFamily="18" charset="0"/>
                <a:cs typeface="Times New Roman" panose="02020603050405020304" pitchFamily="18" charset="0"/>
              </a:rPr>
              <a:t>type</a:t>
            </a:r>
            <a:r>
              <a:rPr lang="pt-BR" sz="1800" dirty="0">
                <a:solidFill>
                  <a:schemeClr val="bg1"/>
                </a:solidFill>
                <a:latin typeface="Times New Roman" panose="02020603050405020304" pitchFamily="18" charset="0"/>
                <a:cs typeface="Times New Roman" panose="02020603050405020304" pitchFamily="18" charset="0"/>
              </a:rPr>
              <a:t> 1 </a:t>
            </a:r>
            <a:r>
              <a:rPr lang="pt-BR" sz="1800" dirty="0" err="1">
                <a:solidFill>
                  <a:schemeClr val="bg1"/>
                </a:solidFill>
                <a:latin typeface="Times New Roman" panose="02020603050405020304" pitchFamily="18" charset="0"/>
                <a:cs typeface="Times New Roman" panose="02020603050405020304" pitchFamily="18" charset="0"/>
              </a:rPr>
              <a:t>error</a:t>
            </a:r>
            <a:r>
              <a:rPr lang="pt-BR" sz="1800" dirty="0">
                <a:solidFill>
                  <a:schemeClr val="bg1"/>
                </a:solidFill>
                <a:latin typeface="Times New Roman" panose="02020603050405020304" pitchFamily="18" charset="0"/>
                <a:cs typeface="Times New Roman" panose="02020603050405020304" pitchFamily="18" charset="0"/>
              </a:rPr>
              <a:t>.</a:t>
            </a: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Outputs:</a:t>
            </a:r>
          </a:p>
          <a:p>
            <a:pPr marL="742950" lvl="1"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12 </a:t>
            </a:r>
            <a:r>
              <a:rPr lang="pt-BR" dirty="0" err="1">
                <a:solidFill>
                  <a:schemeClr val="bg1"/>
                </a:solidFill>
                <a:latin typeface="Times New Roman" panose="02020603050405020304" pitchFamily="18" charset="0"/>
                <a:cs typeface="Times New Roman" panose="02020603050405020304" pitchFamily="18" charset="0"/>
              </a:rPr>
              <a:t>True</a:t>
            </a:r>
            <a:r>
              <a:rPr lang="pt-BR" dirty="0">
                <a:solidFill>
                  <a:schemeClr val="bg1"/>
                </a:solidFill>
                <a:latin typeface="Times New Roman" panose="02020603050405020304" pitchFamily="18" charset="0"/>
                <a:cs typeface="Times New Roman" panose="02020603050405020304" pitchFamily="18" charset="0"/>
              </a:rPr>
              <a:t> Positives</a:t>
            </a:r>
          </a:p>
          <a:p>
            <a:pPr marL="742950" lvl="1"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3 </a:t>
            </a:r>
            <a:r>
              <a:rPr lang="pt-BR" dirty="0" err="1">
                <a:solidFill>
                  <a:schemeClr val="bg1"/>
                </a:solidFill>
                <a:latin typeface="Times New Roman" panose="02020603050405020304" pitchFamily="18" charset="0"/>
                <a:cs typeface="Times New Roman" panose="02020603050405020304" pitchFamily="18" charset="0"/>
              </a:rPr>
              <a:t>True</a:t>
            </a:r>
            <a:r>
              <a:rPr lang="pt-BR" dirty="0">
                <a:solidFill>
                  <a:schemeClr val="bg1"/>
                </a:solidFill>
                <a:latin typeface="Times New Roman" panose="02020603050405020304" pitchFamily="18" charset="0"/>
                <a:cs typeface="Times New Roman" panose="02020603050405020304" pitchFamily="18" charset="0"/>
              </a:rPr>
              <a:t> Negatives</a:t>
            </a:r>
          </a:p>
          <a:p>
            <a:pPr marL="742950" lvl="1" indent="-285750" algn="just">
              <a:lnSpc>
                <a:spcPct val="150000"/>
              </a:lnSpc>
              <a:buFont typeface="Arial" panose="020B0604020202020204" pitchFamily="34" charset="0"/>
              <a:buChar char="•"/>
            </a:pPr>
            <a:r>
              <a:rPr lang="pt-BR" b="1" dirty="0">
                <a:solidFill>
                  <a:srgbClr val="FF0000"/>
                </a:solidFill>
                <a:latin typeface="Times New Roman" panose="02020603050405020304" pitchFamily="18" charset="0"/>
                <a:cs typeface="Times New Roman" panose="02020603050405020304" pitchFamily="18" charset="0"/>
              </a:rPr>
              <a:t>3 False Positives</a:t>
            </a:r>
          </a:p>
          <a:p>
            <a:pPr marL="742950" lvl="1" indent="-285750" algn="just">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3 False Negatives</a:t>
            </a: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descr="Uma imagem contendo Aplicativo&#10;&#10;Descrição gerada automaticamente">
            <a:extLst>
              <a:ext uri="{FF2B5EF4-FFF2-40B4-BE49-F238E27FC236}">
                <a16:creationId xmlns:a16="http://schemas.microsoft.com/office/drawing/2014/main" id="{5AD43F6C-D762-C0ED-E4DA-C573E00E99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4111" y="1781236"/>
            <a:ext cx="4675551" cy="3861401"/>
          </a:xfrm>
          <a:prstGeom prst="rect">
            <a:avLst/>
          </a:prstGeom>
        </p:spPr>
      </p:pic>
    </p:spTree>
    <p:extLst>
      <p:ext uri="{BB962C8B-B14F-4D97-AF65-F5344CB8AC3E}">
        <p14:creationId xmlns:p14="http://schemas.microsoft.com/office/powerpoint/2010/main" val="22180638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265889" y="1325563"/>
            <a:ext cx="11417030" cy="8214043"/>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pt-BR" sz="1800" dirty="0" err="1">
                <a:solidFill>
                  <a:schemeClr val="bg1"/>
                </a:solidFill>
                <a:latin typeface="Times New Roman" panose="02020603050405020304" pitchFamily="18" charset="0"/>
                <a:cs typeface="Times New Roman" panose="02020603050405020304" pitchFamily="18" charset="0"/>
              </a:rPr>
              <a:t>All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launches</a:t>
            </a:r>
            <a:r>
              <a:rPr lang="pt-BR" sz="1800" dirty="0">
                <a:solidFill>
                  <a:schemeClr val="bg1"/>
                </a:solidFill>
                <a:latin typeface="Times New Roman" panose="02020603050405020304" pitchFamily="18" charset="0"/>
                <a:cs typeface="Times New Roman" panose="02020603050405020304" pitchFamily="18" charset="0"/>
              </a:rPr>
              <a:t> are close </a:t>
            </a:r>
            <a:r>
              <a:rPr lang="pt-BR" sz="1800" dirty="0" err="1">
                <a:solidFill>
                  <a:schemeClr val="bg1"/>
                </a:solidFill>
                <a:latin typeface="Times New Roman" panose="02020603050405020304" pitchFamily="18" charset="0"/>
                <a:cs typeface="Times New Roman" panose="02020603050405020304" pitchFamily="18" charset="0"/>
              </a:rPr>
              <a:t>to</a:t>
            </a:r>
            <a:r>
              <a:rPr lang="pt-BR" sz="1800" dirty="0">
                <a:solidFill>
                  <a:schemeClr val="bg1"/>
                </a:solidFill>
                <a:latin typeface="Times New Roman" panose="02020603050405020304" pitchFamily="18" charset="0"/>
                <a:cs typeface="Times New Roman" panose="02020603050405020304" pitchFamily="18" charset="0"/>
              </a:rPr>
              <a:t> </a:t>
            </a:r>
            <a:r>
              <a:rPr lang="pt-BR" sz="1800" b="1" dirty="0" err="1">
                <a:solidFill>
                  <a:schemeClr val="bg1"/>
                </a:solidFill>
                <a:latin typeface="Times New Roman" panose="02020603050405020304" pitchFamily="18" charset="0"/>
                <a:cs typeface="Times New Roman" panose="02020603050405020304" pitchFamily="18" charset="0"/>
              </a:rPr>
              <a:t>Coastilnes</a:t>
            </a:r>
            <a:r>
              <a:rPr lang="pt-BR" sz="1800" b="1"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prevent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accidents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Also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mos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of</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them</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near</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equator</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line</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200000"/>
              </a:lnSpc>
              <a:buFont typeface="Arial" panose="020B0604020202020204" pitchFamily="34" charset="0"/>
              <a:buChar char="•"/>
            </a:pPr>
            <a:r>
              <a:rPr lang="pt-BR" b="1" dirty="0" err="1">
                <a:solidFill>
                  <a:schemeClr val="bg1"/>
                </a:solidFill>
                <a:latin typeface="Times New Roman" panose="02020603050405020304" pitchFamily="18" charset="0"/>
                <a:cs typeface="Times New Roman" panose="02020603050405020304" pitchFamily="18" charset="0"/>
              </a:rPr>
              <a:t>Lanch</a:t>
            </a:r>
            <a:r>
              <a:rPr lang="pt-BR" b="1"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Success</a:t>
            </a:r>
            <a:r>
              <a:rPr lang="pt-BR" b="1"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increased</a:t>
            </a:r>
            <a:r>
              <a:rPr lang="pt-BR" dirty="0">
                <a:solidFill>
                  <a:schemeClr val="bg1"/>
                </a:solidFill>
                <a:latin typeface="Times New Roman" panose="02020603050405020304" pitchFamily="18" charset="0"/>
                <a:cs typeface="Times New Roman" panose="02020603050405020304" pitchFamily="18" charset="0"/>
              </a:rPr>
              <a:t> over time.</a:t>
            </a:r>
            <a:r>
              <a:rPr lang="pt-BR" sz="1800" dirty="0">
                <a:solidFill>
                  <a:schemeClr val="bg1"/>
                </a:solidFill>
                <a:latin typeface="Times New Roman" panose="02020603050405020304" pitchFamily="18" charset="0"/>
                <a:cs typeface="Times New Roman" panose="02020603050405020304" pitchFamily="18" charset="0"/>
              </a:rPr>
              <a:t> </a:t>
            </a:r>
          </a:p>
          <a:p>
            <a:pPr marL="285750" indent="-285750" algn="just">
              <a:lnSpc>
                <a:spcPct val="200000"/>
              </a:lnSpc>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KSC LC-39A  </a:t>
            </a:r>
            <a:r>
              <a:rPr lang="pt-BR" dirty="0" err="1">
                <a:solidFill>
                  <a:schemeClr val="bg1"/>
                </a:solidFill>
                <a:latin typeface="Times New Roman" panose="02020603050405020304" pitchFamily="18" charset="0"/>
                <a:cs typeface="Times New Roman" panose="02020603050405020304" pitchFamily="18" charset="0"/>
              </a:rPr>
              <a:t>has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highest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rates </a:t>
            </a:r>
            <a:r>
              <a:rPr lang="pt-BR" dirty="0" err="1">
                <a:solidFill>
                  <a:schemeClr val="bg1"/>
                </a:solidFill>
                <a:latin typeface="Times New Roman" panose="02020603050405020304" pitchFamily="18" charset="0"/>
                <a:cs typeface="Times New Roman" panose="02020603050405020304" pitchFamily="18" charset="0"/>
              </a:rPr>
              <a:t>among</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all</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launching</a:t>
            </a:r>
            <a:r>
              <a:rPr lang="pt-BR" dirty="0">
                <a:solidFill>
                  <a:schemeClr val="bg1"/>
                </a:solidFill>
                <a:latin typeface="Times New Roman" panose="02020603050405020304" pitchFamily="18" charset="0"/>
                <a:cs typeface="Times New Roman" panose="02020603050405020304" pitchFamily="18" charset="0"/>
              </a:rPr>
              <a:t> sites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has</a:t>
            </a:r>
            <a:r>
              <a:rPr lang="pt-BR" dirty="0">
                <a:solidFill>
                  <a:schemeClr val="bg1"/>
                </a:solidFill>
                <a:latin typeface="Times New Roman" panose="02020603050405020304" pitchFamily="18" charset="0"/>
                <a:cs typeface="Times New Roman" panose="02020603050405020304" pitchFamily="18" charset="0"/>
              </a:rPr>
              <a:t> 100%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 for </a:t>
            </a:r>
            <a:r>
              <a:rPr lang="pt-BR" dirty="0" err="1">
                <a:solidFill>
                  <a:schemeClr val="bg1"/>
                </a:solidFill>
                <a:latin typeface="Times New Roman" panose="02020603050405020304" pitchFamily="18" charset="0"/>
                <a:cs typeface="Times New Roman" panose="02020603050405020304" pitchFamily="18" charset="0"/>
              </a:rPr>
              <a:t>launches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under</a:t>
            </a:r>
            <a:r>
              <a:rPr lang="pt-BR" dirty="0">
                <a:solidFill>
                  <a:schemeClr val="bg1"/>
                </a:solidFill>
                <a:latin typeface="Times New Roman" panose="02020603050405020304" pitchFamily="18" charset="0"/>
                <a:cs typeface="Times New Roman" panose="02020603050405020304" pitchFamily="18" charset="0"/>
              </a:rPr>
              <a:t> 5.500 kg.</a:t>
            </a: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The </a:t>
            </a:r>
            <a:r>
              <a:rPr lang="pt-BR" dirty="0" err="1">
                <a:solidFill>
                  <a:schemeClr val="bg1"/>
                </a:solidFill>
                <a:latin typeface="Times New Roman" panose="02020603050405020304" pitchFamily="18" charset="0"/>
                <a:cs typeface="Times New Roman" panose="02020603050405020304" pitchFamily="18" charset="0"/>
              </a:rPr>
              <a:t>higher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payload</a:t>
            </a:r>
            <a:r>
              <a:rPr lang="pt-BR" b="1" dirty="0">
                <a:solidFill>
                  <a:schemeClr val="bg1"/>
                </a:solidFill>
                <a:latin typeface="Times New Roman" panose="02020603050405020304" pitchFamily="18" charset="0"/>
                <a:cs typeface="Times New Roman" panose="02020603050405020304" pitchFamily="18" charset="0"/>
              </a:rPr>
              <a:t> </a:t>
            </a:r>
            <a:r>
              <a:rPr lang="pt-BR" b="1" dirty="0" err="1">
                <a:solidFill>
                  <a:schemeClr val="bg1"/>
                </a:solidFill>
                <a:latin typeface="Times New Roman" panose="02020603050405020304" pitchFamily="18" charset="0"/>
                <a:cs typeface="Times New Roman" panose="02020603050405020304" pitchFamily="18" charset="0"/>
              </a:rPr>
              <a:t>mass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higher</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a:t>
            </a:r>
          </a:p>
          <a:p>
            <a:pPr marL="285750" indent="-285750" algn="just">
              <a:lnSpc>
                <a:spcPct val="20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All</a:t>
            </a:r>
            <a:r>
              <a:rPr lang="pt-BR" dirty="0">
                <a:solidFill>
                  <a:schemeClr val="bg1"/>
                </a:solidFill>
                <a:latin typeface="Times New Roman" panose="02020603050405020304" pitchFamily="18" charset="0"/>
                <a:cs typeface="Times New Roman" panose="02020603050405020304" pitchFamily="18" charset="0"/>
              </a:rPr>
              <a:t> models </a:t>
            </a:r>
            <a:r>
              <a:rPr lang="pt-BR" dirty="0" err="1">
                <a:solidFill>
                  <a:schemeClr val="bg1"/>
                </a:solidFill>
                <a:latin typeface="Times New Roman" panose="02020603050405020304" pitchFamily="18" charset="0"/>
                <a:cs typeface="Times New Roman" panose="02020603050405020304" pitchFamily="18" charset="0"/>
              </a:rPr>
              <a:t>have</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similar performance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except</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Decision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Trees</a:t>
            </a:r>
            <a:r>
              <a:rPr lang="pt-BR" dirty="0">
                <a:solidFill>
                  <a:schemeClr val="bg1"/>
                </a:solidFill>
                <a:latin typeface="Times New Roman" panose="02020603050405020304" pitchFamily="18" charset="0"/>
                <a:cs typeface="Times New Roman" panose="02020603050405020304" pitchFamily="18" charset="0"/>
              </a:rPr>
              <a:t>.</a:t>
            </a:r>
          </a:p>
          <a:p>
            <a:pPr marL="285750" indent="-285750" algn="just">
              <a:lnSpc>
                <a:spcPct val="20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The small dataset might contribute to the similar model performance and false negatives. A larger dataset might help mitigate these issues.</a:t>
            </a:r>
          </a:p>
          <a:p>
            <a:pPr marL="285750" indent="-285750" algn="just">
              <a:lnSpc>
                <a:spcPct val="200000"/>
              </a:lnSpc>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ES-L1</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GEO</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HEO</a:t>
            </a:r>
            <a:r>
              <a:rPr lang="pt-BR" dirty="0">
                <a:solidFill>
                  <a:schemeClr val="bg1"/>
                </a:solidFill>
                <a:latin typeface="Times New Roman" panose="02020603050405020304" pitchFamily="18" charset="0"/>
                <a:cs typeface="Times New Roman" panose="02020603050405020304" pitchFamily="18" charset="0"/>
              </a:rPr>
              <a:t>,</a:t>
            </a:r>
            <a:r>
              <a:rPr lang="pt-BR" b="1"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SSO </a:t>
            </a:r>
            <a:r>
              <a:rPr lang="pt-BR" dirty="0" err="1">
                <a:solidFill>
                  <a:schemeClr val="bg1"/>
                </a:solidFill>
                <a:latin typeface="Times New Roman" panose="02020603050405020304" pitchFamily="18" charset="0"/>
                <a:cs typeface="Times New Roman" panose="02020603050405020304" pitchFamily="18" charset="0"/>
              </a:rPr>
              <a:t>have</a:t>
            </a:r>
            <a:r>
              <a:rPr lang="pt-BR" dirty="0">
                <a:solidFill>
                  <a:schemeClr val="bg1"/>
                </a:solidFill>
                <a:latin typeface="Times New Roman" panose="02020603050405020304" pitchFamily="18" charset="0"/>
                <a:cs typeface="Times New Roman" panose="02020603050405020304" pitchFamily="18" charset="0"/>
              </a:rPr>
              <a:t> </a:t>
            </a:r>
            <a:r>
              <a:rPr lang="pt-BR" b="1" dirty="0">
                <a:solidFill>
                  <a:schemeClr val="bg1"/>
                </a:solidFill>
                <a:latin typeface="Times New Roman" panose="02020603050405020304" pitchFamily="18" charset="0"/>
                <a:cs typeface="Times New Roman" panose="02020603050405020304" pitchFamily="18" charset="0"/>
              </a:rPr>
              <a:t>100% </a:t>
            </a:r>
            <a:r>
              <a:rPr lang="pt-BR" dirty="0" err="1">
                <a:solidFill>
                  <a:schemeClr val="bg1"/>
                </a:solidFill>
                <a:latin typeface="Times New Roman" panose="02020603050405020304" pitchFamily="18" charset="0"/>
                <a:cs typeface="Times New Roman" panose="02020603050405020304" pitchFamily="18" charset="0"/>
              </a:rPr>
              <a:t>success</a:t>
            </a:r>
            <a:r>
              <a:rPr lang="pt-BR" dirty="0">
                <a:solidFill>
                  <a:schemeClr val="bg1"/>
                </a:solidFill>
                <a:latin typeface="Times New Roman" panose="02020603050405020304" pitchFamily="18" charset="0"/>
                <a:cs typeface="Times New Roman" panose="02020603050405020304" pitchFamily="18" charset="0"/>
              </a:rPr>
              <a:t> rates.</a:t>
            </a:r>
          </a:p>
          <a:p>
            <a:pPr algn="just">
              <a:lnSpc>
                <a:spcPct val="150000"/>
              </a:lnSpc>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3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Appendix</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A05D6550-B775-9ECC-D780-B9572F7CFAB2}"/>
              </a:ext>
            </a:extLst>
          </p:cNvPr>
          <p:cNvSpPr txBox="1"/>
          <p:nvPr/>
        </p:nvSpPr>
        <p:spPr>
          <a:xfrm>
            <a:off x="162338" y="1508861"/>
            <a:ext cx="11417030" cy="7383047"/>
          </a:xfrm>
          <a:prstGeom prst="rect">
            <a:avLst/>
          </a:prstGeom>
          <a:noFill/>
        </p:spPr>
        <p:txBody>
          <a:bodyPr wrap="square">
            <a:spAutoFit/>
          </a:bodyPr>
          <a:lstStyle/>
          <a:p>
            <a:pPr>
              <a:lnSpc>
                <a:spcPct val="150000"/>
              </a:lnSpc>
            </a:pPr>
            <a:r>
              <a:rPr lang="pt-BR" b="1" dirty="0">
                <a:solidFill>
                  <a:schemeClr val="bg1"/>
                </a:solidFill>
                <a:latin typeface="Times New Roman" panose="02020603050405020304" pitchFamily="18" charset="0"/>
                <a:cs typeface="Times New Roman" panose="02020603050405020304" pitchFamily="18" charset="0"/>
              </a:rPr>
              <a:t>Data </a:t>
            </a:r>
            <a:r>
              <a:rPr lang="pt-BR" b="1" dirty="0" err="1">
                <a:solidFill>
                  <a:schemeClr val="bg1"/>
                </a:solidFill>
                <a:latin typeface="Times New Roman" panose="02020603050405020304" pitchFamily="18" charset="0"/>
                <a:cs typeface="Times New Roman" panose="02020603050405020304" pitchFamily="18" charset="0"/>
              </a:rPr>
              <a:t>Sources</a:t>
            </a:r>
            <a:endParaRPr lang="pt-BR" b="1" dirty="0">
              <a:solidFill>
                <a:schemeClr val="bg1"/>
              </a:solidFill>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pt-BR" b="1" dirty="0" err="1">
                <a:solidFill>
                  <a:schemeClr val="bg1"/>
                </a:solidFill>
                <a:latin typeface="Times New Roman" panose="02020603050405020304" pitchFamily="18" charset="0"/>
                <a:cs typeface="Times New Roman" panose="02020603050405020304" pitchFamily="18" charset="0"/>
              </a:rPr>
              <a:t>SpaceX</a:t>
            </a:r>
            <a:r>
              <a:rPr lang="pt-BR" b="1" dirty="0">
                <a:solidFill>
                  <a:schemeClr val="bg1"/>
                </a:solidFill>
                <a:latin typeface="Times New Roman" panose="02020603050405020304" pitchFamily="18" charset="0"/>
                <a:cs typeface="Times New Roman" panose="02020603050405020304" pitchFamily="18" charset="0"/>
              </a:rPr>
              <a:t> API Data:</a:t>
            </a:r>
            <a:endParaRPr lang="pt-BR"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URL: </a:t>
            </a:r>
            <a:r>
              <a:rPr lang="pt-BR"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SpaceX</a:t>
            </a:r>
            <a:r>
              <a:rPr lang="pt-BR"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API</a:t>
            </a:r>
            <a:endParaRPr lang="pt-BR" b="1"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Description</a:t>
            </a:r>
            <a:r>
              <a:rPr lang="pt-BR" dirty="0">
                <a:solidFill>
                  <a:schemeClr val="bg1"/>
                </a:solidFill>
                <a:latin typeface="Times New Roman" panose="02020603050405020304" pitchFamily="18" charset="0"/>
                <a:cs typeface="Times New Roman" panose="02020603050405020304" pitchFamily="18" charset="0"/>
              </a:rPr>
              <a:t>: Data </a:t>
            </a:r>
            <a:r>
              <a:rPr lang="pt-BR" dirty="0" err="1">
                <a:solidFill>
                  <a:schemeClr val="bg1"/>
                </a:solidFill>
                <a:latin typeface="Times New Roman" panose="02020603050405020304" pitchFamily="18" charset="0"/>
                <a:cs typeface="Times New Roman" panose="02020603050405020304" pitchFamily="18" charset="0"/>
              </a:rPr>
              <a:t>collected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SpaceX</a:t>
            </a:r>
            <a:r>
              <a:rPr lang="pt-BR" dirty="0">
                <a:solidFill>
                  <a:schemeClr val="bg1"/>
                </a:solidFill>
                <a:latin typeface="Times New Roman" panose="02020603050405020304" pitchFamily="18" charset="0"/>
                <a:cs typeface="Times New Roman" panose="02020603050405020304" pitchFamily="18" charset="0"/>
              </a:rPr>
              <a:t> REST API, </a:t>
            </a:r>
            <a:r>
              <a:rPr lang="pt-BR" dirty="0" err="1">
                <a:solidFill>
                  <a:schemeClr val="bg1"/>
                </a:solidFill>
                <a:latin typeface="Times New Roman" panose="02020603050405020304" pitchFamily="18" charset="0"/>
                <a:cs typeface="Times New Roman" panose="02020603050405020304" pitchFamily="18" charset="0"/>
              </a:rPr>
              <a:t>including</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details</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payload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information</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and</a:t>
            </a:r>
            <a:r>
              <a:rPr lang="pt-BR" dirty="0">
                <a:solidFill>
                  <a:schemeClr val="bg1"/>
                </a:solidFill>
                <a:latin typeface="Times New Roman" panose="02020603050405020304" pitchFamily="18" charset="0"/>
                <a:cs typeface="Times New Roman" panose="02020603050405020304" pitchFamily="18" charset="0"/>
              </a:rPr>
              <a:t> landing </a:t>
            </a:r>
            <a:r>
              <a:rPr lang="pt-BR" dirty="0" err="1">
                <a:solidFill>
                  <a:schemeClr val="bg1"/>
                </a:solidFill>
                <a:latin typeface="Times New Roman" panose="02020603050405020304" pitchFamily="18" charset="0"/>
                <a:cs typeface="Times New Roman" panose="02020603050405020304" pitchFamily="18" charset="0"/>
              </a:rPr>
              <a:t>outcomes</a:t>
            </a:r>
            <a:r>
              <a:rPr lang="pt-BR" dirty="0">
                <a:solidFill>
                  <a:schemeClr val="bg1"/>
                </a:solidFill>
                <a:latin typeface="Times New Roman" panose="02020603050405020304" pitchFamily="18" charset="0"/>
                <a:cs typeface="Times New Roman" panose="02020603050405020304" pitchFamily="18" charset="0"/>
              </a:rPr>
              <a:t>.</a:t>
            </a:r>
          </a:p>
          <a:p>
            <a:pPr>
              <a:lnSpc>
                <a:spcPct val="150000"/>
              </a:lnSpc>
              <a:buFont typeface="Arial" panose="020B0604020202020204" pitchFamily="34" charset="0"/>
              <a:buChar char="•"/>
            </a:pPr>
            <a:r>
              <a:rPr lang="pt-BR" b="1" dirty="0">
                <a:solidFill>
                  <a:schemeClr val="bg1"/>
                </a:solidFill>
                <a:latin typeface="Times New Roman" panose="02020603050405020304" pitchFamily="18" charset="0"/>
                <a:cs typeface="Times New Roman" panose="02020603050405020304" pitchFamily="18" charset="0"/>
              </a:rPr>
              <a:t>Wikipedia Data:</a:t>
            </a:r>
            <a:endParaRPr lang="pt-BR"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pt-BR" dirty="0">
                <a:solidFill>
                  <a:schemeClr val="bg1"/>
                </a:solidFill>
                <a:latin typeface="Times New Roman" panose="02020603050405020304" pitchFamily="18" charset="0"/>
                <a:cs typeface="Times New Roman" panose="02020603050405020304" pitchFamily="18" charset="0"/>
              </a:rPr>
              <a:t>URL: </a:t>
            </a:r>
            <a:r>
              <a:rPr lang="pt-BR" b="1"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Wikipedia Falcon 9</a:t>
            </a:r>
            <a:endParaRPr lang="pt-BR" b="1"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pt-BR" dirty="0" err="1">
                <a:solidFill>
                  <a:schemeClr val="bg1"/>
                </a:solidFill>
                <a:latin typeface="Times New Roman" panose="02020603050405020304" pitchFamily="18" charset="0"/>
                <a:cs typeface="Times New Roman" panose="02020603050405020304" pitchFamily="18" charset="0"/>
              </a:rPr>
              <a:t>Description</a:t>
            </a:r>
            <a:r>
              <a:rPr lang="pt-BR" dirty="0">
                <a:solidFill>
                  <a:schemeClr val="bg1"/>
                </a:solidFill>
                <a:latin typeface="Times New Roman" panose="02020603050405020304" pitchFamily="18" charset="0"/>
                <a:cs typeface="Times New Roman" panose="02020603050405020304" pitchFamily="18" charset="0"/>
              </a:rPr>
              <a:t>: Data </a:t>
            </a:r>
            <a:r>
              <a:rPr lang="pt-BR" dirty="0" err="1">
                <a:solidFill>
                  <a:schemeClr val="bg1"/>
                </a:solidFill>
                <a:latin typeface="Times New Roman" panose="02020603050405020304" pitchFamily="18" charset="0"/>
                <a:cs typeface="Times New Roman" panose="02020603050405020304" pitchFamily="18" charset="0"/>
              </a:rPr>
              <a:t>scraped</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from</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the</a:t>
            </a:r>
            <a:r>
              <a:rPr lang="pt-BR" dirty="0">
                <a:solidFill>
                  <a:schemeClr val="bg1"/>
                </a:solidFill>
                <a:latin typeface="Times New Roman" panose="02020603050405020304" pitchFamily="18" charset="0"/>
                <a:cs typeface="Times New Roman" panose="02020603050405020304" pitchFamily="18" charset="0"/>
              </a:rPr>
              <a:t> Falcon 9 Wikipedia </a:t>
            </a:r>
            <a:r>
              <a:rPr lang="pt-BR" dirty="0" err="1">
                <a:solidFill>
                  <a:schemeClr val="bg1"/>
                </a:solidFill>
                <a:latin typeface="Times New Roman" panose="02020603050405020304" pitchFamily="18" charset="0"/>
                <a:cs typeface="Times New Roman" panose="02020603050405020304" pitchFamily="18" charset="0"/>
              </a:rPr>
              <a:t>page</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including</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historical</a:t>
            </a:r>
            <a:r>
              <a:rPr lang="pt-BR" dirty="0">
                <a:solidFill>
                  <a:schemeClr val="bg1"/>
                </a:solidFill>
                <a:latin typeface="Times New Roman" panose="02020603050405020304" pitchFamily="18" charset="0"/>
                <a:cs typeface="Times New Roman" panose="02020603050405020304" pitchFamily="18" charset="0"/>
              </a:rPr>
              <a:t> </a:t>
            </a:r>
            <a:r>
              <a:rPr lang="pt-BR" dirty="0" err="1">
                <a:solidFill>
                  <a:schemeClr val="bg1"/>
                </a:solidFill>
                <a:latin typeface="Times New Roman" panose="02020603050405020304" pitchFamily="18" charset="0"/>
                <a:cs typeface="Times New Roman" panose="02020603050405020304" pitchFamily="18" charset="0"/>
              </a:rPr>
              <a:t>launch</a:t>
            </a:r>
            <a:r>
              <a:rPr lang="pt-BR" dirty="0">
                <a:solidFill>
                  <a:schemeClr val="bg1"/>
                </a:solidFill>
                <a:latin typeface="Times New Roman" panose="02020603050405020304" pitchFamily="18" charset="0"/>
                <a:cs typeface="Times New Roman" panose="02020603050405020304" pitchFamily="18" charset="0"/>
              </a:rPr>
              <a:t> data.</a:t>
            </a:r>
          </a:p>
          <a:p>
            <a:pPr algn="just">
              <a:lnSpc>
                <a:spcPct val="150000"/>
              </a:lnSpc>
            </a:pPr>
            <a:r>
              <a:rPr lang="pt-BR" sz="1800" dirty="0">
                <a:solidFill>
                  <a:schemeClr val="bg1"/>
                </a:solidFill>
                <a:latin typeface="Times New Roman" panose="02020603050405020304" pitchFamily="18" charset="0"/>
                <a:cs typeface="Times New Roman" panose="02020603050405020304" pitchFamily="18" charset="0"/>
              </a:rPr>
              <a:t> </a:t>
            </a:r>
          </a:p>
          <a:p>
            <a:pPr algn="just">
              <a:lnSpc>
                <a:spcPct val="150000"/>
              </a:lnSpc>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800" dirty="0">
                <a:solidFill>
                  <a:schemeClr val="bg1"/>
                </a:solidFill>
                <a:latin typeface="Times New Roman" panose="02020603050405020304" pitchFamily="18" charset="0"/>
                <a:cs typeface="Times New Roman" panose="02020603050405020304" pitchFamily="18" charset="0"/>
              </a:rPr>
              <a:t>I </a:t>
            </a:r>
            <a:r>
              <a:rPr lang="pt-BR" sz="1800" dirty="0" err="1">
                <a:solidFill>
                  <a:schemeClr val="bg1"/>
                </a:solidFill>
                <a:latin typeface="Times New Roman" panose="02020603050405020304" pitchFamily="18" charset="0"/>
                <a:cs typeface="Times New Roman" panose="02020603050405020304" pitchFamily="18" charset="0"/>
              </a:rPr>
              <a:t>would</a:t>
            </a:r>
            <a:r>
              <a:rPr lang="pt-BR" sz="1800" dirty="0">
                <a:solidFill>
                  <a:schemeClr val="bg1"/>
                </a:solidFill>
                <a:latin typeface="Times New Roman" panose="02020603050405020304" pitchFamily="18" charset="0"/>
                <a:cs typeface="Times New Roman" panose="02020603050405020304" pitchFamily="18" charset="0"/>
              </a:rPr>
              <a:t> like </a:t>
            </a:r>
            <a:r>
              <a:rPr lang="pt-BR" sz="1800" dirty="0" err="1">
                <a:solidFill>
                  <a:schemeClr val="bg1"/>
                </a:solidFill>
                <a:latin typeface="Times New Roman" panose="02020603050405020304" pitchFamily="18" charset="0"/>
                <a:cs typeface="Times New Roman" panose="02020603050405020304" pitchFamily="18" charset="0"/>
              </a:rPr>
              <a:t>to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thank</a:t>
            </a:r>
            <a:r>
              <a:rPr lang="pt-BR" sz="1800" dirty="0">
                <a:solidFill>
                  <a:schemeClr val="bg1"/>
                </a:solidFill>
                <a:latin typeface="Times New Roman" panose="02020603050405020304" pitchFamily="18" charset="0"/>
                <a:cs typeface="Times New Roman" panose="02020603050405020304" pitchFamily="18" charset="0"/>
              </a:rPr>
              <a:t> </a:t>
            </a:r>
            <a:r>
              <a:rPr lang="pt-BR" sz="1800" b="1"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IBM</a:t>
            </a:r>
            <a:r>
              <a:rPr lang="pt-BR" sz="1800" dirty="0">
                <a:solidFill>
                  <a:schemeClr val="bg1"/>
                </a:solidFill>
                <a:latin typeface="Times New Roman" panose="02020603050405020304" pitchFamily="18" charset="0"/>
                <a:cs typeface="Times New Roman" panose="02020603050405020304" pitchFamily="18" charset="0"/>
              </a:rPr>
              <a:t>, </a:t>
            </a:r>
            <a:r>
              <a:rPr lang="pt-BR" sz="1800" b="1" dirty="0" err="1">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Coursera</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and</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all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Instructors</a:t>
            </a:r>
            <a:r>
              <a:rPr lang="pt-BR" sz="1800" dirty="0">
                <a:solidFill>
                  <a:schemeClr val="bg1"/>
                </a:solidFill>
                <a:latin typeface="Times New Roman" panose="02020603050405020304" pitchFamily="18" charset="0"/>
                <a:cs typeface="Times New Roman" panose="02020603050405020304" pitchFamily="18" charset="0"/>
              </a:rPr>
              <a:t> for </a:t>
            </a:r>
            <a:r>
              <a:rPr lang="pt-BR" sz="1800" dirty="0" err="1">
                <a:solidFill>
                  <a:schemeClr val="bg1"/>
                </a:solidFill>
                <a:latin typeface="Times New Roman" panose="02020603050405020304" pitchFamily="18" charset="0"/>
                <a:cs typeface="Times New Roman" panose="02020603050405020304" pitchFamily="18" charset="0"/>
              </a:rPr>
              <a:t>this</a:t>
            </a:r>
            <a:r>
              <a:rPr lang="pt-BR" sz="1800" dirty="0">
                <a:solidFill>
                  <a:schemeClr val="bg1"/>
                </a:solidFill>
                <a:latin typeface="Times New Roman" panose="02020603050405020304" pitchFamily="18" charset="0"/>
                <a:cs typeface="Times New Roman" panose="02020603050405020304" pitchFamily="18" charset="0"/>
              </a:rPr>
              <a:t> series </a:t>
            </a:r>
            <a:r>
              <a:rPr lang="pt-BR" sz="1800" dirty="0" err="1">
                <a:solidFill>
                  <a:schemeClr val="bg1"/>
                </a:solidFill>
                <a:latin typeface="Times New Roman" panose="02020603050405020304" pitchFamily="18" charset="0"/>
                <a:cs typeface="Times New Roman" panose="02020603050405020304" pitchFamily="18" charset="0"/>
              </a:rPr>
              <a:t>of</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courses</a:t>
            </a:r>
            <a:r>
              <a:rPr lang="pt-BR" dirty="0">
                <a:solidFill>
                  <a:schemeClr val="bg1"/>
                </a:solidFill>
                <a:latin typeface="Times New Roman" panose="02020603050405020304" pitchFamily="18" charset="0"/>
                <a:cs typeface="Times New Roman" panose="02020603050405020304" pitchFamily="18" charset="0"/>
              </a:rPr>
              <a:t>.</a:t>
            </a: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pt-BR" sz="1800" dirty="0" err="1">
                <a:solidFill>
                  <a:schemeClr val="bg1"/>
                </a:solidFill>
                <a:latin typeface="Times New Roman" panose="02020603050405020304" pitchFamily="18" charset="0"/>
                <a:cs typeface="Times New Roman" panose="02020603050405020304" pitchFamily="18" charset="0"/>
              </a:rPr>
              <a:t>Special</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thanks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my</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fiance</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who</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supported</a:t>
            </a:r>
            <a:r>
              <a:rPr lang="pt-BR" sz="1800" dirty="0">
                <a:solidFill>
                  <a:schemeClr val="bg1"/>
                </a:solidFill>
                <a:latin typeface="Times New Roman" panose="02020603050405020304" pitchFamily="18" charset="0"/>
                <a:cs typeface="Times New Roman" panose="02020603050405020304" pitchFamily="18" charset="0"/>
              </a:rPr>
              <a:t> me </a:t>
            </a:r>
            <a:r>
              <a:rPr lang="pt-BR" sz="1800" dirty="0" err="1">
                <a:solidFill>
                  <a:schemeClr val="bg1"/>
                </a:solidFill>
                <a:latin typeface="Times New Roman" panose="02020603050405020304" pitchFamily="18" charset="0"/>
                <a:cs typeface="Times New Roman" panose="02020603050405020304" pitchFamily="18" charset="0"/>
              </a:rPr>
              <a:t>throughout</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this</a:t>
            </a:r>
            <a:r>
              <a:rPr lang="pt-BR" sz="1800" dirty="0">
                <a:solidFill>
                  <a:schemeClr val="bg1"/>
                </a:solidFill>
                <a:latin typeface="Times New Roman" panose="02020603050405020304" pitchFamily="18" charset="0"/>
                <a:cs typeface="Times New Roman" panose="02020603050405020304" pitchFamily="18" charset="0"/>
              </a:rPr>
              <a:t> </a:t>
            </a:r>
            <a:r>
              <a:rPr lang="pt-BR" sz="1800" dirty="0" err="1">
                <a:solidFill>
                  <a:schemeClr val="bg1"/>
                </a:solidFill>
                <a:latin typeface="Times New Roman" panose="02020603050405020304" pitchFamily="18" charset="0"/>
                <a:cs typeface="Times New Roman" panose="02020603050405020304" pitchFamily="18" charset="0"/>
              </a:rPr>
              <a:t>journey</a:t>
            </a: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pt-BR" sz="1800" dirty="0">
              <a:solidFill>
                <a:schemeClr val="bg1"/>
              </a:solidFill>
              <a:latin typeface="Times New Roman" panose="02020603050405020304" pitchFamily="18" charset="0"/>
              <a:cs typeface="Times New Roman" panose="02020603050405020304" pitchFamily="18" charset="0"/>
            </a:endParaRPr>
          </a:p>
        </p:txBody>
      </p:sp>
      <p:pic>
        <p:nvPicPr>
          <p:cNvPr id="4" name="Imagem 3">
            <a:extLst>
              <a:ext uri="{FF2B5EF4-FFF2-40B4-BE49-F238E27FC236}">
                <a16:creationId xmlns:a16="http://schemas.microsoft.com/office/drawing/2014/main" id="{E78AC26E-458F-39E2-D17E-4006203D99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1499" y="1263069"/>
            <a:ext cx="6845030" cy="843308"/>
          </a:xfrm>
          <a:prstGeom prst="rect">
            <a:avLst/>
          </a:prstGeom>
        </p:spPr>
      </p:pic>
    </p:spTree>
    <p:extLst>
      <p:ext uri="{BB962C8B-B14F-4D97-AF65-F5344CB8AC3E}">
        <p14:creationId xmlns:p14="http://schemas.microsoft.com/office/powerpoint/2010/main" val="429385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5816977"/>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SpaceX has emerged as a leader in the commercial space industry by making space travel more affordable. By reusing the first stage of its Falcon 9 rockets, SpaceX can offer launches at $62 million, significantly lower than the $165 million charged by other providers. Predicting whether the first stage will successfully land and be reused is crucial for determining the cost-effectiveness of each launch.</a:t>
            </a:r>
          </a:p>
          <a:p>
            <a:pPr algn="just">
              <a:lnSpc>
                <a:spcPct val="150000"/>
              </a:lnSpc>
            </a:pPr>
            <a:endParaRPr lang="en-US"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This project uses public information and machine learning models to predict the likelihood of the Falcon 9 first-stage landing successfully. The analysis aims to answer the following questions:</a:t>
            </a:r>
          </a:p>
          <a:p>
            <a:pPr marL="285750" indent="-285750" algn="just">
              <a:lnSpc>
                <a:spcPct val="150000"/>
              </a:lnSpc>
              <a:buFont typeface="Arial" panose="020B0604020202020204" pitchFamily="34" charset="0"/>
              <a:buChar char="•"/>
            </a:pPr>
            <a:endParaRPr lang="en-US"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How do variables such as payload mass, launch site, number of flights, and orbits affect the success of the first stage landing?</a:t>
            </a:r>
          </a:p>
          <a:p>
            <a:pPr marL="742950" lvl="1"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Does the rate of successful landings increase over the years?</a:t>
            </a:r>
          </a:p>
          <a:p>
            <a:pPr marL="742950" lvl="1"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What is the best algorithm for binary classification in this case?</a:t>
            </a:r>
            <a:endParaRPr lang="pt-B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510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Methodology</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5016758"/>
          </a:xfrm>
          <a:prstGeom prst="rect">
            <a:avLst/>
          </a:prstGeom>
          <a:noFill/>
          <a:effectLst>
            <a:outerShdw blurRad="50800" dist="38100" dir="5400000" algn="t" rotWithShape="0">
              <a:prstClr val="black">
                <a:alpha val="40000"/>
              </a:prstClr>
            </a:outerShdw>
          </a:effectLst>
        </p:spPr>
        <p:txBody>
          <a:bodyPr wrap="square" rtlCol="0">
            <a:spAutoFit/>
          </a:bodyPr>
          <a:lstStyle/>
          <a:p>
            <a:pPr algn="just"/>
            <a:r>
              <a:rPr lang="en-US" sz="1600" dirty="0">
                <a:solidFill>
                  <a:schemeClr val="bg1"/>
                </a:solidFill>
                <a:latin typeface="Times New Roman" panose="02020603050405020304" pitchFamily="18" charset="0"/>
                <a:cs typeface="Times New Roman" panose="02020603050405020304" pitchFamily="18" charset="0"/>
              </a:rPr>
              <a:t>To achieve these goals, the following steps will be undertaken:</a:t>
            </a:r>
          </a:p>
          <a:p>
            <a:pPr marL="285750" indent="-285750" algn="just">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Data Collection: Gathering data on Falcon 9 launches using SpaceX Rest API and web scraping.</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Data Wrangling: Cleaning and preparing the data for analysis.</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Exploratory Data Analysis (EDA): Analyzing the data to identify patterns and relationships.</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Data Visualization: Creating interactive dashboards to visualize launch records and landing success.</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Model Development: Developing machine learning models including Support Vector Machines (SVM), Decision Tree Classifiers, and K-Nearest Neighbors (k-NN).</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Model Evaluation: Evaluating the performance of the models to determine the best one for predicting landing success.</a:t>
            </a:r>
          </a:p>
          <a:p>
            <a:pPr marL="800100" lvl="1" indent="-342900" algn="just">
              <a:lnSpc>
                <a:spcPct val="200000"/>
              </a:lnSpc>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Reporting: Compiling the findings into a comprehensive report for stakeholders.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1005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500"/>
                                        <p:tgtEl>
                                          <p:spTgt spid="8">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xEl>
                                              <p:pRg st="4" end="4"/>
                                            </p:txEl>
                                          </p:spTgt>
                                        </p:tgtEl>
                                        <p:attrNameLst>
                                          <p:attrName>style.visibility</p:attrName>
                                        </p:attrNameLst>
                                      </p:cBhvr>
                                      <p:to>
                                        <p:strVal val="visible"/>
                                      </p:to>
                                    </p:set>
                                    <p:animEffect transition="in" filter="fade">
                                      <p:cBhvr>
                                        <p:cTn id="26" dur="500"/>
                                        <p:tgtEl>
                                          <p:spTgt spid="8">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Effect transition="in" filter="fade">
                                      <p:cBhvr>
                                        <p:cTn id="31" dur="500"/>
                                        <p:tgtEl>
                                          <p:spTgt spid="8">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
                                            <p:txEl>
                                              <p:pRg st="6" end="6"/>
                                            </p:txEl>
                                          </p:spTgt>
                                        </p:tgtEl>
                                        <p:attrNameLst>
                                          <p:attrName>style.visibility</p:attrName>
                                        </p:attrNameLst>
                                      </p:cBhvr>
                                      <p:to>
                                        <p:strVal val="visible"/>
                                      </p:to>
                                    </p:set>
                                    <p:animEffect transition="in" filter="fade">
                                      <p:cBhvr>
                                        <p:cTn id="36" dur="500"/>
                                        <p:tgtEl>
                                          <p:spTgt spid="8">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8">
                                            <p:txEl>
                                              <p:pRg st="7" end="7"/>
                                            </p:txEl>
                                          </p:spTgt>
                                        </p:tgtEl>
                                        <p:attrNameLst>
                                          <p:attrName>style.visibility</p:attrName>
                                        </p:attrNameLst>
                                      </p:cBhvr>
                                      <p:to>
                                        <p:strVal val="visible"/>
                                      </p:to>
                                    </p:set>
                                    <p:animEffect transition="in" filter="fade">
                                      <p:cBhvr>
                                        <p:cTn id="41" dur="500"/>
                                        <p:tgtEl>
                                          <p:spTgt spid="8">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8">
                                            <p:txEl>
                                              <p:pRg st="8" end="8"/>
                                            </p:txEl>
                                          </p:spTgt>
                                        </p:tgtEl>
                                        <p:attrNameLst>
                                          <p:attrName>style.visibility</p:attrName>
                                        </p:attrNameLst>
                                      </p:cBhvr>
                                      <p:to>
                                        <p:strVal val="visible"/>
                                      </p:to>
                                    </p:set>
                                    <p:animEffect transition="in" filter="fade">
                                      <p:cBhvr>
                                        <p:cTn id="46"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Collection</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API</a:t>
            </a: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73968" y="1478603"/>
            <a:ext cx="11264630" cy="5509200"/>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In </a:t>
            </a:r>
            <a:r>
              <a:rPr lang="pt-BR" sz="1600" dirty="0" err="1">
                <a:solidFill>
                  <a:schemeClr val="bg1"/>
                </a:solidFill>
                <a:latin typeface="Times New Roman" panose="02020603050405020304" pitchFamily="18" charset="0"/>
                <a:cs typeface="Times New Roman" panose="02020603050405020304" pitchFamily="18" charset="0"/>
              </a:rPr>
              <a:t>order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collect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we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two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sources</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SpaceX</a:t>
            </a:r>
            <a:r>
              <a:rPr lang="pt-BR" sz="1600" b="1" dirty="0">
                <a:solidFill>
                  <a:schemeClr val="bg1"/>
                </a:solidFill>
                <a:latin typeface="Times New Roman" panose="02020603050405020304" pitchFamily="18" charset="0"/>
                <a:cs typeface="Times New Roman" panose="02020603050405020304" pitchFamily="18" charset="0"/>
              </a:rPr>
              <a:t> API</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Decode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json</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file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 </a:t>
            </a:r>
            <a:r>
              <a:rPr lang="pt-BR" sz="1600" dirty="0" err="1">
                <a:solidFill>
                  <a:schemeClr val="bg1"/>
                </a:solidFill>
                <a:latin typeface="Times New Roman" panose="02020603050405020304" pitchFamily="18" charset="0"/>
                <a:cs typeface="Times New Roman" panose="02020603050405020304" pitchFamily="18" charset="0"/>
              </a:rPr>
              <a:t>Dataframe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json_normalize</a:t>
            </a:r>
            <a:r>
              <a:rPr lang="pt-BR" sz="1600" b="1" dirty="0">
                <a:solidFill>
                  <a:schemeClr val="bg1"/>
                </a:solidFill>
                <a:latin typeface="Times New Roman" panose="02020603050405020304" pitchFamily="18" charset="0"/>
                <a:cs typeface="Times New Roman" panose="02020603050405020304" pitchFamily="18" charset="0"/>
              </a:rPr>
              <a:t>()</a:t>
            </a: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Request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information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about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functions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Create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dictionaries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gathered</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Make a </a:t>
            </a:r>
            <a:r>
              <a:rPr lang="pt-BR" sz="1600" dirty="0" err="1">
                <a:solidFill>
                  <a:schemeClr val="bg1"/>
                </a:solidFill>
                <a:latin typeface="Times New Roman" panose="02020603050405020304" pitchFamily="18" charset="0"/>
                <a:cs typeface="Times New Roman" panose="02020603050405020304" pitchFamily="18" charset="0"/>
              </a:rPr>
              <a:t>Dataframe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Dictionaries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a:solidFill>
                  <a:schemeClr val="bg1"/>
                </a:solidFill>
                <a:latin typeface="Times New Roman" panose="02020603050405020304" pitchFamily="18" charset="0"/>
                <a:cs typeface="Times New Roman" panose="02020603050405020304" pitchFamily="18" charset="0"/>
              </a:rPr>
              <a:t>Filter </a:t>
            </a:r>
            <a:r>
              <a:rPr lang="pt-BR" sz="1600" dirty="0" err="1">
                <a:solidFill>
                  <a:schemeClr val="bg1"/>
                </a:solidFill>
                <a:latin typeface="Times New Roman" panose="02020603050405020304" pitchFamily="18" charset="0"/>
                <a:cs typeface="Times New Roman" panose="02020603050405020304" pitchFamily="18" charset="0"/>
              </a:rPr>
              <a:t>only</a:t>
            </a:r>
            <a:r>
              <a:rPr lang="pt-BR" sz="1600" dirty="0">
                <a:solidFill>
                  <a:schemeClr val="bg1"/>
                </a:solidFill>
                <a:latin typeface="Times New Roman" panose="02020603050405020304" pitchFamily="18" charset="0"/>
                <a:cs typeface="Times New Roman" panose="02020603050405020304" pitchFamily="18" charset="0"/>
              </a:rPr>
              <a:t> Falcon 9 </a:t>
            </a:r>
            <a:r>
              <a:rPr lang="pt-BR" sz="1600" dirty="0" err="1">
                <a:solidFill>
                  <a:schemeClr val="bg1"/>
                </a:solidFill>
                <a:latin typeface="Times New Roman" panose="02020603050405020304" pitchFamily="18" charset="0"/>
                <a:cs typeface="Times New Roman" panose="02020603050405020304" pitchFamily="18" charset="0"/>
              </a:rPr>
              <a:t>launches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Replace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missing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 </a:t>
            </a:r>
            <a:r>
              <a:rPr lang="pt-BR" sz="1600" dirty="0" err="1">
                <a:solidFill>
                  <a:schemeClr val="bg1"/>
                </a:solidFill>
                <a:latin typeface="Times New Roman" panose="02020603050405020304" pitchFamily="18" charset="0"/>
                <a:cs typeface="Times New Roman" panose="02020603050405020304" pitchFamily="18" charset="0"/>
              </a:rPr>
              <a:t>with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calculated</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a:t>
            </a:r>
            <a:r>
              <a:rPr lang="pt-BR" sz="1600" b="1" dirty="0" err="1">
                <a:solidFill>
                  <a:schemeClr val="bg1"/>
                </a:solidFill>
                <a:latin typeface="Times New Roman" panose="02020603050405020304" pitchFamily="18" charset="0"/>
                <a:cs typeface="Times New Roman" panose="02020603050405020304" pitchFamily="18" charset="0"/>
              </a:rPr>
              <a:t>mean</a:t>
            </a:r>
            <a:r>
              <a:rPr lang="pt-BR" sz="1600" b="1" dirty="0">
                <a:solidFill>
                  <a:schemeClr val="bg1"/>
                </a:solidFill>
                <a:latin typeface="Times New Roman" panose="02020603050405020304" pitchFamily="18" charset="0"/>
                <a:cs typeface="Times New Roman" panose="02020603050405020304" pitchFamily="18" charset="0"/>
              </a:rPr>
              <a:t>()</a:t>
            </a: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Export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a:solidFill>
                  <a:schemeClr val="bg1"/>
                </a:solidFill>
                <a:latin typeface="Times New Roman" panose="02020603050405020304" pitchFamily="18" charset="0"/>
                <a:cs typeface="Times New Roman" panose="02020603050405020304" pitchFamily="18" charset="0"/>
              </a:rPr>
              <a:t>.</a:t>
            </a:r>
            <a:r>
              <a:rPr lang="pt-BR" sz="1600" b="1" dirty="0" err="1">
                <a:solidFill>
                  <a:schemeClr val="bg1"/>
                </a:solidFill>
                <a:latin typeface="Times New Roman" panose="02020603050405020304" pitchFamily="18" charset="0"/>
                <a:cs typeface="Times New Roman" panose="02020603050405020304" pitchFamily="18" charset="0"/>
              </a:rPr>
              <a:t>csv</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file</a:t>
            </a: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Data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Collection</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 API</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4" name="Imagem 3" descr="Diagrama, Texto&#10;&#10;Descrição gerada automaticamente">
            <a:extLst>
              <a:ext uri="{FF2B5EF4-FFF2-40B4-BE49-F238E27FC236}">
                <a16:creationId xmlns:a16="http://schemas.microsoft.com/office/drawing/2014/main" id="{2B85B9E3-3AE7-4669-0D94-E1EE799E00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6283" y="2405331"/>
            <a:ext cx="6198168" cy="1852589"/>
          </a:xfrm>
          <a:prstGeom prst="rect">
            <a:avLst/>
          </a:prstGeom>
        </p:spPr>
      </p:pic>
    </p:spTree>
    <p:extLst>
      <p:ext uri="{BB962C8B-B14F-4D97-AF65-F5344CB8AC3E}">
        <p14:creationId xmlns:p14="http://schemas.microsoft.com/office/powerpoint/2010/main" val="3170644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500"/>
                                        <p:tgtEl>
                                          <p:spTgt spid="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fade">
                                      <p:cBhvr>
                                        <p:cTn id="37" dur="500"/>
                                        <p:tgtEl>
                                          <p:spTgt spid="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6" end="6"/>
                                            </p:txEl>
                                          </p:spTgt>
                                        </p:tgtEl>
                                        <p:attrNameLst>
                                          <p:attrName>style.visibility</p:attrName>
                                        </p:attrNameLst>
                                      </p:cBhvr>
                                      <p:to>
                                        <p:strVal val="visible"/>
                                      </p:to>
                                    </p:set>
                                    <p:animEffect transition="in" filter="fade">
                                      <p:cBhvr>
                                        <p:cTn id="42" dur="500"/>
                                        <p:tgtEl>
                                          <p:spTgt spid="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7" end="7"/>
                                            </p:txEl>
                                          </p:spTgt>
                                        </p:tgtEl>
                                        <p:attrNameLst>
                                          <p:attrName>style.visibility</p:attrName>
                                        </p:attrNameLst>
                                      </p:cBhvr>
                                      <p:to>
                                        <p:strVal val="visible"/>
                                      </p:to>
                                    </p:set>
                                    <p:animEffect transition="in" filter="fade">
                                      <p:cBhvr>
                                        <p:cTn id="47" dur="500"/>
                                        <p:tgtEl>
                                          <p:spTgt spid="8">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Collection</a:t>
            </a:r>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Web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Scraping</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507787"/>
            <a:ext cx="11264630" cy="624786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Request</a:t>
            </a:r>
            <a:r>
              <a:rPr lang="pt-BR" sz="1600" dirty="0">
                <a:solidFill>
                  <a:schemeClr val="bg1"/>
                </a:solidFill>
                <a:latin typeface="Times New Roman" panose="02020603050405020304" pitchFamily="18" charset="0"/>
                <a:cs typeface="Times New Roman" panose="02020603050405020304" pitchFamily="18" charset="0"/>
              </a:rPr>
              <a:t> Falcon 9 Data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Wikipedia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Web </a:t>
            </a:r>
            <a:r>
              <a:rPr lang="pt-BR" sz="1600" b="1" dirty="0" err="1">
                <a:solidFill>
                  <a:schemeClr val="bg1"/>
                </a:solidFill>
                <a:latin typeface="Times New Roman" panose="02020603050405020304" pitchFamily="18" charset="0"/>
                <a:cs typeface="Times New Roman" panose="02020603050405020304" pitchFamily="18" charset="0"/>
              </a:rPr>
              <a:t>Scraping</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Create</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err="1">
                <a:solidFill>
                  <a:schemeClr val="bg1"/>
                </a:solidFill>
                <a:latin typeface="Times New Roman" panose="02020603050405020304" pitchFamily="18" charset="0"/>
                <a:cs typeface="Times New Roman" panose="02020603050405020304" pitchFamily="18" charset="0"/>
              </a:rPr>
              <a:t>BeautifulSoup</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object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HTML response</a:t>
            </a: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Extract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column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names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a:solidFill>
                  <a:schemeClr val="bg1"/>
                </a:solidFill>
                <a:latin typeface="Times New Roman" panose="02020603050405020304" pitchFamily="18" charset="0"/>
                <a:cs typeface="Times New Roman" panose="02020603050405020304" pitchFamily="18" charset="0"/>
              </a:rPr>
              <a:t>HTML </a:t>
            </a:r>
            <a:r>
              <a:rPr lang="pt-BR" sz="1600" b="1" dirty="0" err="1">
                <a:solidFill>
                  <a:schemeClr val="bg1"/>
                </a:solidFill>
                <a:latin typeface="Times New Roman" panose="02020603050405020304" pitchFamily="18" charset="0"/>
                <a:cs typeface="Times New Roman" panose="02020603050405020304" pitchFamily="18" charset="0"/>
              </a:rPr>
              <a:t>table</a:t>
            </a:r>
            <a:r>
              <a:rPr lang="pt-BR" sz="1600" b="1" dirty="0">
                <a:solidFill>
                  <a:schemeClr val="bg1"/>
                </a:solidFill>
                <a:latin typeface="Times New Roman" panose="02020603050405020304" pitchFamily="18" charset="0"/>
                <a:cs typeface="Times New Roman" panose="02020603050405020304" pitchFamily="18" charset="0"/>
              </a:rPr>
              <a:t> header</a:t>
            </a: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Collect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parsing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through</a:t>
            </a:r>
            <a:r>
              <a:rPr lang="pt-BR" sz="1600" dirty="0">
                <a:solidFill>
                  <a:schemeClr val="bg1"/>
                </a:solidFill>
                <a:latin typeface="Times New Roman" panose="02020603050405020304" pitchFamily="18" charset="0"/>
                <a:cs typeface="Times New Roman" panose="02020603050405020304" pitchFamily="18" charset="0"/>
              </a:rPr>
              <a:t> HTML </a:t>
            </a:r>
            <a:r>
              <a:rPr lang="pt-BR" sz="1600" dirty="0" err="1">
                <a:solidFill>
                  <a:schemeClr val="bg1"/>
                </a:solidFill>
                <a:latin typeface="Times New Roman" panose="02020603050405020304" pitchFamily="18" charset="0"/>
                <a:cs typeface="Times New Roman" panose="02020603050405020304" pitchFamily="18" charset="0"/>
              </a:rPr>
              <a:t>table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tags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Create</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err="1">
                <a:solidFill>
                  <a:schemeClr val="bg1"/>
                </a:solidFill>
                <a:latin typeface="Times New Roman" panose="02020603050405020304" pitchFamily="18" charset="0"/>
                <a:cs typeface="Times New Roman" panose="02020603050405020304" pitchFamily="18" charset="0"/>
              </a:rPr>
              <a:t>dictionary</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from</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collected</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Create</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err="1">
                <a:solidFill>
                  <a:schemeClr val="bg1"/>
                </a:solidFill>
                <a:latin typeface="Times New Roman" panose="02020603050405020304" pitchFamily="18" charset="0"/>
                <a:cs typeface="Times New Roman" panose="02020603050405020304" pitchFamily="18" charset="0"/>
              </a:rPr>
              <a:t>Dataframe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using</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dictionary</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Export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data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a:solidFill>
                  <a:schemeClr val="bg1"/>
                </a:solidFill>
                <a:latin typeface="Times New Roman" panose="02020603050405020304" pitchFamily="18" charset="0"/>
                <a:cs typeface="Times New Roman" panose="02020603050405020304" pitchFamily="18" charset="0"/>
              </a:rPr>
              <a:t>.</a:t>
            </a:r>
            <a:r>
              <a:rPr lang="pt-BR" sz="1600" b="1" dirty="0" err="1">
                <a:solidFill>
                  <a:schemeClr val="bg1"/>
                </a:solidFill>
                <a:latin typeface="Times New Roman" panose="02020603050405020304" pitchFamily="18" charset="0"/>
                <a:cs typeface="Times New Roman" panose="02020603050405020304" pitchFamily="18" charset="0"/>
              </a:rPr>
              <a:t>csv</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file</a:t>
            </a: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Data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Collection</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 Web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Scraping</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7" name="Imagem 6" descr="Diagrama&#10;&#10;Descrição gerada automaticamente">
            <a:extLst>
              <a:ext uri="{FF2B5EF4-FFF2-40B4-BE49-F238E27FC236}">
                <a16:creationId xmlns:a16="http://schemas.microsoft.com/office/drawing/2014/main" id="{4017C847-BAEA-3850-3FCD-A91C708A7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0257" y="2634068"/>
            <a:ext cx="6715854" cy="2122756"/>
          </a:xfrm>
          <a:prstGeom prst="rect">
            <a:avLst/>
          </a:prstGeom>
        </p:spPr>
      </p:pic>
    </p:spTree>
    <p:extLst>
      <p:ext uri="{BB962C8B-B14F-4D97-AF65-F5344CB8AC3E}">
        <p14:creationId xmlns:p14="http://schemas.microsoft.com/office/powerpoint/2010/main" val="2989024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500"/>
                                        <p:tgtEl>
                                          <p:spTgt spid="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fade">
                                      <p:cBhvr>
                                        <p:cTn id="37" dur="500"/>
                                        <p:tgtEl>
                                          <p:spTgt spid="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6" end="6"/>
                                            </p:txEl>
                                          </p:spTgt>
                                        </p:tgtEl>
                                        <p:attrNameLst>
                                          <p:attrName>style.visibility</p:attrName>
                                        </p:attrNameLst>
                                      </p:cBhvr>
                                      <p:to>
                                        <p:strVal val="visible"/>
                                      </p:to>
                                    </p:set>
                                    <p:animEffect transition="in" filter="fade">
                                      <p:cBhvr>
                                        <p:cTn id="42" dur="500"/>
                                        <p:tgtEl>
                                          <p:spTgt spid="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Wrangling</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624786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Perform</a:t>
            </a:r>
            <a:r>
              <a:rPr lang="pt-BR" sz="1600"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Exploratory</a:t>
            </a:r>
            <a:r>
              <a:rPr lang="pt-BR" sz="1600" b="1" dirty="0">
                <a:solidFill>
                  <a:schemeClr val="bg1"/>
                </a:solidFill>
                <a:latin typeface="Times New Roman" panose="02020603050405020304" pitchFamily="18" charset="0"/>
                <a:cs typeface="Times New Roman" panose="02020603050405020304" pitchFamily="18" charset="0"/>
              </a:rPr>
              <a:t> Data </a:t>
            </a:r>
            <a:r>
              <a:rPr lang="pt-BR" sz="1600" b="1" dirty="0" err="1">
                <a:solidFill>
                  <a:schemeClr val="bg1"/>
                </a:solidFill>
                <a:latin typeface="Times New Roman" panose="02020603050405020304" pitchFamily="18" charset="0"/>
                <a:cs typeface="Times New Roman" panose="02020603050405020304" pitchFamily="18" charset="0"/>
              </a:rPr>
              <a:t>Analysis</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determine data </a:t>
            </a:r>
            <a:r>
              <a:rPr lang="pt-BR" sz="1600" dirty="0" err="1">
                <a:solidFill>
                  <a:schemeClr val="bg1"/>
                </a:solidFill>
                <a:latin typeface="Times New Roman" panose="02020603050405020304" pitchFamily="18" charset="0"/>
                <a:cs typeface="Times New Roman" panose="02020603050405020304" pitchFamily="18" charset="0"/>
              </a:rPr>
              <a:t>labels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Calculate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Falcon 9 </a:t>
            </a:r>
            <a:r>
              <a:rPr lang="pt-BR" sz="1600" dirty="0" err="1">
                <a:solidFill>
                  <a:schemeClr val="bg1"/>
                </a:solidFill>
                <a:latin typeface="Times New Roman" panose="02020603050405020304" pitchFamily="18" charset="0"/>
                <a:cs typeface="Times New Roman" panose="02020603050405020304" pitchFamily="18" charset="0"/>
              </a:rPr>
              <a:t>Launches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each</a:t>
            </a:r>
            <a:r>
              <a:rPr lang="pt-BR" sz="1600" dirty="0">
                <a:solidFill>
                  <a:schemeClr val="bg1"/>
                </a:solidFill>
                <a:latin typeface="Times New Roman" panose="02020603050405020304" pitchFamily="18" charset="0"/>
                <a:cs typeface="Times New Roman" panose="02020603050405020304" pitchFamily="18" charset="0"/>
              </a:rPr>
              <a:t> site</a:t>
            </a: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Calculate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occurences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each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orbit</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Calculate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of</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mission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outcomes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each</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orbit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type</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Convert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landing </a:t>
            </a:r>
            <a:r>
              <a:rPr lang="pt-BR" sz="1600" dirty="0" err="1">
                <a:solidFill>
                  <a:schemeClr val="bg1"/>
                </a:solidFill>
                <a:latin typeface="Times New Roman" panose="02020603050405020304" pitchFamily="18" charset="0"/>
                <a:cs typeface="Times New Roman" panose="02020603050405020304" pitchFamily="18" charset="0"/>
              </a:rPr>
              <a:t>outcome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into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binary</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Export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the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Dataset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 </a:t>
            </a:r>
            <a:r>
              <a:rPr lang="pt-BR" sz="1600" b="1" dirty="0">
                <a:solidFill>
                  <a:schemeClr val="bg1"/>
                </a:solidFill>
                <a:latin typeface="Times New Roman" panose="02020603050405020304" pitchFamily="18" charset="0"/>
                <a:cs typeface="Times New Roman" panose="02020603050405020304" pitchFamily="18" charset="0"/>
              </a:rPr>
              <a:t>.</a:t>
            </a:r>
            <a:r>
              <a:rPr lang="pt-BR" sz="1600" b="1" dirty="0" err="1">
                <a:solidFill>
                  <a:schemeClr val="bg1"/>
                </a:solidFill>
                <a:latin typeface="Times New Roman" panose="02020603050405020304" pitchFamily="18" charset="0"/>
                <a:cs typeface="Times New Roman" panose="02020603050405020304" pitchFamily="18" charset="0"/>
              </a:rPr>
              <a:t>csv</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 file</a:t>
            </a: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Data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Wrangling</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4" name="Imagem 3" descr="Diagrama&#10;&#10;Descrição gerada automaticamente">
            <a:extLst>
              <a:ext uri="{FF2B5EF4-FFF2-40B4-BE49-F238E27FC236}">
                <a16:creationId xmlns:a16="http://schemas.microsoft.com/office/drawing/2014/main" id="{269C120E-B3DA-0296-1C22-A17D705647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1898" y="2252410"/>
            <a:ext cx="5984631" cy="2353180"/>
          </a:xfrm>
          <a:prstGeom prst="rect">
            <a:avLst/>
          </a:prstGeom>
        </p:spPr>
      </p:pic>
    </p:spTree>
    <p:extLst>
      <p:ext uri="{BB962C8B-B14F-4D97-AF65-F5344CB8AC3E}">
        <p14:creationId xmlns:p14="http://schemas.microsoft.com/office/powerpoint/2010/main" val="316800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9" end="9"/>
                                            </p:txEl>
                                          </p:spTgt>
                                        </p:tgtEl>
                                        <p:attrNameLst>
                                          <p:attrName>style.visibility</p:attrName>
                                        </p:attrNameLst>
                                      </p:cBhvr>
                                      <p:to>
                                        <p:strVal val="visible"/>
                                      </p:to>
                                    </p:set>
                                    <p:animEffect transition="in" filter="fade">
                                      <p:cBhvr>
                                        <p:cTn id="12" dur="500"/>
                                        <p:tgtEl>
                                          <p:spTgt spid="8">
                                            <p:txEl>
                                              <p:pRg st="9" end="9"/>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fade">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fad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fade">
                                      <p:cBhvr>
                                        <p:cTn id="32" dur="500"/>
                                        <p:tgtEl>
                                          <p:spTgt spid="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fade">
                                      <p:cBhvr>
                                        <p:cTn id="37" dur="500"/>
                                        <p:tgtEl>
                                          <p:spTgt spid="8">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5" end="5"/>
                                            </p:txEl>
                                          </p:spTgt>
                                        </p:tgtEl>
                                        <p:attrNameLst>
                                          <p:attrName>style.visibility</p:attrName>
                                        </p:attrNameLst>
                                      </p:cBhvr>
                                      <p:to>
                                        <p:strVal val="visible"/>
                                      </p:to>
                                    </p:set>
                                    <p:animEffect transition="in" filter="fade">
                                      <p:cBhvr>
                                        <p:cTn id="4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111BF-D8D0-363F-B900-10D46029F565}"/>
              </a:ext>
            </a:extLst>
          </p:cNvPr>
          <p:cNvSpPr>
            <a:spLocks noGrp="1"/>
          </p:cNvSpPr>
          <p:nvPr>
            <p:ph type="title"/>
          </p:nvPr>
        </p:nvSpPr>
        <p:spPr>
          <a:xfrm>
            <a:off x="162338" y="0"/>
            <a:ext cx="11834191" cy="1325563"/>
          </a:xfrm>
          <a:noFill/>
          <a:ln>
            <a:noFill/>
          </a:ln>
          <a:effectLst>
            <a:glow rad="165100">
              <a:schemeClr val="accent1">
                <a:alpha val="99000"/>
              </a:schemeClr>
            </a:glow>
          </a:effectLst>
        </p:spPr>
        <p:txBody>
          <a:bodyPr>
            <a:normAutofit/>
          </a:bodyPr>
          <a:lstStyle/>
          <a:p>
            <a:r>
              <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a:t>
            </a:r>
            <a:r>
              <a:rPr lang="pt-BR" sz="5400" b="1" dirty="0" err="1">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Visualization</a:t>
            </a:r>
            <a:endParaRPr lang="pt-BR" sz="5400" b="1" dirty="0">
              <a:ln>
                <a:solidFill>
                  <a:schemeClr val="accent1"/>
                </a:solidFill>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 name="Conector reto 4">
            <a:extLst>
              <a:ext uri="{FF2B5EF4-FFF2-40B4-BE49-F238E27FC236}">
                <a16:creationId xmlns:a16="http://schemas.microsoft.com/office/drawing/2014/main" id="{C930B882-7DCA-60C2-92E2-EBA3EB54C5A6}"/>
              </a:ext>
            </a:extLst>
          </p:cNvPr>
          <p:cNvCxnSpPr>
            <a:cxnSpLocks/>
          </p:cNvCxnSpPr>
          <p:nvPr/>
        </p:nvCxnSpPr>
        <p:spPr>
          <a:xfrm>
            <a:off x="265889" y="1079770"/>
            <a:ext cx="11763773" cy="0"/>
          </a:xfrm>
          <a:prstGeom prst="line">
            <a:avLst/>
          </a:prstGeom>
          <a:ln w="28575">
            <a:solidFill>
              <a:schemeClr val="bg1"/>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CaixaDeTexto 7">
            <a:extLst>
              <a:ext uri="{FF2B5EF4-FFF2-40B4-BE49-F238E27FC236}">
                <a16:creationId xmlns:a16="http://schemas.microsoft.com/office/drawing/2014/main" id="{1E747CCF-BEDC-4F40-BF0B-B9C3BD330422}"/>
              </a:ext>
            </a:extLst>
          </p:cNvPr>
          <p:cNvSpPr txBox="1"/>
          <p:nvPr/>
        </p:nvSpPr>
        <p:spPr>
          <a:xfrm>
            <a:off x="265889" y="1478603"/>
            <a:ext cx="11264630" cy="6247864"/>
          </a:xfrm>
          <a:prstGeom prst="rect">
            <a:avLst/>
          </a:prstGeom>
          <a:noFill/>
          <a:effectLst>
            <a:outerShdw blurRad="50800" dist="38100" dir="5400000" algn="t" rotWithShape="0">
              <a:prstClr val="black">
                <a:alpha val="40000"/>
              </a:prstClr>
            </a:outerShdw>
          </a:effectLst>
        </p:spPr>
        <p:txBody>
          <a:bodyPr wrap="square" rtlCol="0">
            <a:spAutoFit/>
          </a:bodyPr>
          <a:lstStyle/>
          <a:p>
            <a:pPr marL="285750"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Charts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Plotted</a:t>
            </a:r>
            <a:r>
              <a:rPr lang="pt-BR" sz="1600" dirty="0">
                <a:solidFill>
                  <a:schemeClr val="bg1"/>
                </a:solidFill>
                <a:latin typeface="Times New Roman" panose="02020603050405020304" pitchFamily="18" charset="0"/>
                <a:cs typeface="Times New Roman" panose="02020603050405020304" pitchFamily="18" charset="0"/>
              </a:rPr>
              <a:t>:</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Flight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vs. </a:t>
            </a: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Mass(kg)</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Flight</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Number</a:t>
            </a:r>
            <a:r>
              <a:rPr lang="pt-BR" sz="1600" dirty="0">
                <a:solidFill>
                  <a:schemeClr val="bg1"/>
                </a:solidFill>
                <a:latin typeface="Times New Roman" panose="02020603050405020304" pitchFamily="18" charset="0"/>
                <a:cs typeface="Times New Roman" panose="02020603050405020304" pitchFamily="18" charset="0"/>
              </a:rPr>
              <a:t> vs.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Mass(kg) vs. </a:t>
            </a:r>
            <a:r>
              <a:rPr lang="pt-BR" sz="1600" dirty="0" err="1">
                <a:solidFill>
                  <a:schemeClr val="bg1"/>
                </a:solidFill>
                <a:latin typeface="Times New Roman" panose="02020603050405020304" pitchFamily="18" charset="0"/>
                <a:cs typeface="Times New Roman" panose="02020603050405020304" pitchFamily="18" charset="0"/>
              </a:rPr>
              <a:t>Launch</a:t>
            </a:r>
            <a:r>
              <a:rPr lang="pt-BR" sz="1600" dirty="0">
                <a:solidFill>
                  <a:schemeClr val="bg1"/>
                </a:solidFill>
                <a:latin typeface="Times New Roman" panose="02020603050405020304" pitchFamily="18" charset="0"/>
                <a:cs typeface="Times New Roman" panose="02020603050405020304" pitchFamily="18" charset="0"/>
              </a:rPr>
              <a:t> Site</a:t>
            </a: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Payload</a:t>
            </a:r>
            <a:r>
              <a:rPr lang="pt-BR" sz="1600" dirty="0">
                <a:solidFill>
                  <a:schemeClr val="bg1"/>
                </a:solidFill>
                <a:latin typeface="Times New Roman" panose="02020603050405020304" pitchFamily="18" charset="0"/>
                <a:cs typeface="Times New Roman" panose="02020603050405020304" pitchFamily="18" charset="0"/>
              </a:rPr>
              <a:t> Mass(kg) vs. Orbit </a:t>
            </a:r>
            <a:r>
              <a:rPr lang="pt-BR" sz="1600" dirty="0" err="1">
                <a:solidFill>
                  <a:schemeClr val="bg1"/>
                </a:solidFill>
                <a:latin typeface="Times New Roman" panose="02020603050405020304" pitchFamily="18" charset="0"/>
                <a:cs typeface="Times New Roman" panose="02020603050405020304" pitchFamily="18" charset="0"/>
              </a:rPr>
              <a:t>Type</a:t>
            </a:r>
            <a:endParaRPr lang="pt-BR" sz="1600" dirty="0">
              <a:solidFill>
                <a:schemeClr val="bg1"/>
              </a:solidFill>
              <a:latin typeface="Times New Roman" panose="02020603050405020304" pitchFamily="18" charset="0"/>
              <a:cs typeface="Times New Roman" panose="02020603050405020304" pitchFamily="18" charset="0"/>
            </a:endParaRPr>
          </a:p>
          <a:p>
            <a:pPr marL="742950" lvl="1" indent="-285750" algn="just">
              <a:lnSpc>
                <a:spcPct val="200000"/>
              </a:lnSpc>
              <a:buFont typeface="Arial" panose="020B0604020202020204" pitchFamily="34" charset="0"/>
              <a:buChar char="•"/>
            </a:pPr>
            <a:r>
              <a:rPr lang="pt-BR" sz="1600" dirty="0" err="1">
                <a:solidFill>
                  <a:schemeClr val="bg1"/>
                </a:solidFill>
                <a:latin typeface="Times New Roman" panose="02020603050405020304" pitchFamily="18" charset="0"/>
                <a:cs typeface="Times New Roman" panose="02020603050405020304" pitchFamily="18" charset="0"/>
              </a:rPr>
              <a:t>Success</a:t>
            </a:r>
            <a:r>
              <a:rPr lang="pt-BR" sz="1600" dirty="0">
                <a:solidFill>
                  <a:schemeClr val="bg1"/>
                </a:solidFill>
                <a:latin typeface="Times New Roman" panose="02020603050405020304" pitchFamily="18" charset="0"/>
                <a:cs typeface="Times New Roman" panose="02020603050405020304" pitchFamily="18" charset="0"/>
              </a:rPr>
              <a:t> Rate </a:t>
            </a:r>
            <a:r>
              <a:rPr lang="pt-BR" sz="1600" dirty="0" err="1">
                <a:solidFill>
                  <a:schemeClr val="bg1"/>
                </a:solidFill>
                <a:latin typeface="Times New Roman" panose="02020603050405020304" pitchFamily="18" charset="0"/>
                <a:cs typeface="Times New Roman" panose="02020603050405020304" pitchFamily="18" charset="0"/>
              </a:rPr>
              <a:t>Yearly</a:t>
            </a:r>
            <a:r>
              <a:rPr lang="pt-BR" sz="1600" dirty="0">
                <a:solidFill>
                  <a:schemeClr val="bg1"/>
                </a:solidFill>
                <a:latin typeface="Times New Roman" panose="02020603050405020304" pitchFamily="18" charset="0"/>
                <a:cs typeface="Times New Roman" panose="02020603050405020304" pitchFamily="18" charset="0"/>
              </a:rPr>
              <a:t> Trend</a:t>
            </a:r>
          </a:p>
          <a:p>
            <a:pPr marL="285750" indent="-285750" algn="just">
              <a:lnSpc>
                <a:spcPct val="200000"/>
              </a:lnSpc>
              <a:buFont typeface="Arial" panose="020B0604020202020204" pitchFamily="34" charset="0"/>
              <a:buChar char="•"/>
            </a:pPr>
            <a:r>
              <a:rPr lang="pt-BR" sz="1600" b="1" dirty="0" err="1">
                <a:solidFill>
                  <a:schemeClr val="bg1"/>
                </a:solidFill>
                <a:latin typeface="Times New Roman" panose="02020603050405020304" pitchFamily="18" charset="0"/>
                <a:cs typeface="Times New Roman" panose="02020603050405020304" pitchFamily="18" charset="0"/>
              </a:rPr>
              <a:t>Scatter</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plots</a:t>
            </a:r>
            <a:r>
              <a:rPr lang="pt-BR" sz="1600" b="1" dirty="0">
                <a:solidFill>
                  <a:schemeClr val="bg1"/>
                </a:solidFill>
                <a:latin typeface="Times New Roman" panose="02020603050405020304" pitchFamily="18" charset="0"/>
                <a:cs typeface="Times New Roman" panose="02020603050405020304" pitchFamily="18" charset="0"/>
              </a:rPr>
              <a:t> </a:t>
            </a:r>
            <a:r>
              <a:rPr lang="pt-BR" sz="1600" dirty="0">
                <a:solidFill>
                  <a:schemeClr val="bg1"/>
                </a:solidFill>
                <a:latin typeface="Times New Roman" panose="02020603050405020304" pitchFamily="18" charset="0"/>
                <a:cs typeface="Times New Roman" panose="02020603050405020304" pitchFamily="18" charset="0"/>
              </a:rPr>
              <a:t>are </a:t>
            </a:r>
            <a:r>
              <a:rPr lang="pt-BR" sz="1600" dirty="0" err="1">
                <a:solidFill>
                  <a:schemeClr val="bg1"/>
                </a:solidFill>
                <a:latin typeface="Times New Roman" panose="02020603050405020304" pitchFamily="18" charset="0"/>
                <a:cs typeface="Times New Roman" panose="02020603050405020304" pitchFamily="18" charset="0"/>
              </a:rPr>
              <a:t>used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see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relationships</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between</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variables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b="1" dirty="0">
                <a:solidFill>
                  <a:schemeClr val="bg1"/>
                </a:solidFill>
                <a:latin typeface="Times New Roman" panose="02020603050405020304" pitchFamily="18" charset="0"/>
                <a:cs typeface="Times New Roman" panose="02020603050405020304" pitchFamily="18" charset="0"/>
              </a:rPr>
              <a:t>Bar </a:t>
            </a:r>
            <a:r>
              <a:rPr lang="pt-BR" sz="1600" b="1" dirty="0" err="1">
                <a:solidFill>
                  <a:schemeClr val="bg1"/>
                </a:solidFill>
                <a:latin typeface="Times New Roman" panose="02020603050405020304" pitchFamily="18" charset="0"/>
                <a:cs typeface="Times New Roman" panose="02020603050405020304" pitchFamily="18" charset="0"/>
              </a:rPr>
              <a:t>charts</a:t>
            </a:r>
            <a:r>
              <a:rPr lang="pt-BR" sz="1600" dirty="0">
                <a:solidFill>
                  <a:schemeClr val="bg1"/>
                </a:solidFill>
                <a:latin typeface="Times New Roman" panose="02020603050405020304" pitchFamily="18" charset="0"/>
                <a:cs typeface="Times New Roman" panose="02020603050405020304" pitchFamily="18" charset="0"/>
              </a:rPr>
              <a:t> are </a:t>
            </a:r>
            <a:r>
              <a:rPr lang="pt-BR" sz="1600" dirty="0" err="1">
                <a:solidFill>
                  <a:schemeClr val="bg1"/>
                </a:solidFill>
                <a:latin typeface="Times New Roman" panose="02020603050405020304" pitchFamily="18" charset="0"/>
                <a:cs typeface="Times New Roman" panose="02020603050405020304" pitchFamily="18" charset="0"/>
              </a:rPr>
              <a:t>used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compare </a:t>
            </a:r>
            <a:r>
              <a:rPr lang="pt-BR" sz="1600" dirty="0" err="1">
                <a:solidFill>
                  <a:schemeClr val="bg1"/>
                </a:solidFill>
                <a:latin typeface="Times New Roman" panose="02020603050405020304" pitchFamily="18" charset="0"/>
                <a:cs typeface="Times New Roman" panose="02020603050405020304" pitchFamily="18" charset="0"/>
              </a:rPr>
              <a:t>discrete</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and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categorical</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variables</a:t>
            </a: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pt-BR" sz="1600" b="1" dirty="0" err="1">
                <a:solidFill>
                  <a:schemeClr val="bg1"/>
                </a:solidFill>
                <a:latin typeface="Times New Roman" panose="02020603050405020304" pitchFamily="18" charset="0"/>
                <a:cs typeface="Times New Roman" panose="02020603050405020304" pitchFamily="18" charset="0"/>
              </a:rPr>
              <a:t>Line</a:t>
            </a:r>
            <a:r>
              <a:rPr lang="pt-BR" sz="1600" b="1" dirty="0">
                <a:solidFill>
                  <a:schemeClr val="bg1"/>
                </a:solidFill>
                <a:latin typeface="Times New Roman" panose="02020603050405020304" pitchFamily="18" charset="0"/>
                <a:cs typeface="Times New Roman" panose="02020603050405020304" pitchFamily="18" charset="0"/>
              </a:rPr>
              <a:t> </a:t>
            </a:r>
            <a:r>
              <a:rPr lang="pt-BR" sz="1600" b="1" dirty="0" err="1">
                <a:solidFill>
                  <a:schemeClr val="bg1"/>
                </a:solidFill>
                <a:latin typeface="Times New Roman" panose="02020603050405020304" pitchFamily="18" charset="0"/>
                <a:cs typeface="Times New Roman" panose="02020603050405020304" pitchFamily="18" charset="0"/>
              </a:rPr>
              <a:t>charts</a:t>
            </a:r>
            <a:r>
              <a:rPr lang="pt-BR" sz="1600" dirty="0">
                <a:solidFill>
                  <a:schemeClr val="bg1"/>
                </a:solidFill>
                <a:latin typeface="Times New Roman" panose="02020603050405020304" pitchFamily="18" charset="0"/>
                <a:cs typeface="Times New Roman" panose="02020603050405020304" pitchFamily="18" charset="0"/>
              </a:rPr>
              <a:t> are </a:t>
            </a:r>
            <a:r>
              <a:rPr lang="pt-BR" sz="1600" dirty="0" err="1">
                <a:solidFill>
                  <a:schemeClr val="bg1"/>
                </a:solidFill>
                <a:latin typeface="Times New Roman" panose="02020603050405020304" pitchFamily="18" charset="0"/>
                <a:cs typeface="Times New Roman" panose="02020603050405020304" pitchFamily="18" charset="0"/>
              </a:rPr>
              <a:t>used</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to</a:t>
            </a:r>
            <a:r>
              <a:rPr lang="pt-BR" sz="1600" dirty="0">
                <a:solidFill>
                  <a:schemeClr val="bg1"/>
                </a:solidFill>
                <a:latin typeface="Times New Roman" panose="02020603050405020304" pitchFamily="18" charset="0"/>
                <a:cs typeface="Times New Roman" panose="02020603050405020304" pitchFamily="18" charset="0"/>
              </a:rPr>
              <a:t> </a:t>
            </a:r>
            <a:r>
              <a:rPr lang="pt-BR" sz="1600" dirty="0" err="1">
                <a:solidFill>
                  <a:schemeClr val="bg1"/>
                </a:solidFill>
                <a:latin typeface="Times New Roman" panose="02020603050405020304" pitchFamily="18" charset="0"/>
                <a:cs typeface="Times New Roman" panose="02020603050405020304" pitchFamily="18" charset="0"/>
              </a:rPr>
              <a:t>view</a:t>
            </a:r>
            <a:r>
              <a:rPr lang="pt-BR" sz="1600" dirty="0">
                <a:solidFill>
                  <a:schemeClr val="bg1"/>
                </a:solidFill>
                <a:latin typeface="Times New Roman" panose="02020603050405020304" pitchFamily="18" charset="0"/>
                <a:cs typeface="Times New Roman" panose="02020603050405020304" pitchFamily="18" charset="0"/>
              </a:rPr>
              <a:t> time series trends</a:t>
            </a:r>
          </a:p>
          <a:p>
            <a:pPr algn="ctr">
              <a:lnSpc>
                <a:spcPct val="200000"/>
              </a:lnSpc>
            </a:pP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Github</a:t>
            </a:r>
            <a:r>
              <a:rPr lang="pt-BR" sz="1600" b="1"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Link: EDA – Data </a:t>
            </a:r>
            <a:r>
              <a:rPr lang="pt-BR" sz="1600" b="1" dirty="0" err="1">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Visualization</a:t>
            </a: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pt-BR" sz="1600"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pt-BR" sz="1600" dirty="0">
              <a:solidFill>
                <a:schemeClr val="bg1"/>
              </a:solidFill>
              <a:latin typeface="Times New Roman" panose="02020603050405020304" pitchFamily="18" charset="0"/>
              <a:cs typeface="Times New Roman" panose="02020603050405020304" pitchFamily="18" charset="0"/>
            </a:endParaRPr>
          </a:p>
        </p:txBody>
      </p:sp>
      <p:pic>
        <p:nvPicPr>
          <p:cNvPr id="9" name="Imagem 8" descr="Gráfico, Gráfico de dispersão&#10;&#10;Descrição gerada automaticamente">
            <a:extLst>
              <a:ext uri="{FF2B5EF4-FFF2-40B4-BE49-F238E27FC236}">
                <a16:creationId xmlns:a16="http://schemas.microsoft.com/office/drawing/2014/main" id="{BD6C55A6-DBD5-FBA4-8482-26283A31B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9672" y="1797015"/>
            <a:ext cx="5969989" cy="3883938"/>
          </a:xfrm>
          <a:prstGeom prst="rect">
            <a:avLst/>
          </a:prstGeom>
        </p:spPr>
      </p:pic>
    </p:spTree>
    <p:extLst>
      <p:ext uri="{BB962C8B-B14F-4D97-AF65-F5344CB8AC3E}">
        <p14:creationId xmlns:p14="http://schemas.microsoft.com/office/powerpoint/2010/main" val="256308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9" end="9"/>
                                            </p:txEl>
                                          </p:spTgt>
                                        </p:tgtEl>
                                        <p:attrNameLst>
                                          <p:attrName>style.visibility</p:attrName>
                                        </p:attrNameLst>
                                      </p:cBhvr>
                                      <p:to>
                                        <p:strVal val="visible"/>
                                      </p:to>
                                    </p:set>
                                    <p:animEffect transition="in" filter="fade">
                                      <p:cBhvr>
                                        <p:cTn id="12" dur="500"/>
                                        <p:tgtEl>
                                          <p:spTgt spid="8">
                                            <p:txEl>
                                              <p:pRg st="9" end="9"/>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fade">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fad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fade">
                                      <p:cBhvr>
                                        <p:cTn id="32" dur="500"/>
                                        <p:tgtEl>
                                          <p:spTgt spid="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fade">
                                      <p:cBhvr>
                                        <p:cTn id="37" dur="500"/>
                                        <p:tgtEl>
                                          <p:spTgt spid="8">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5" end="5"/>
                                            </p:txEl>
                                          </p:spTgt>
                                        </p:tgtEl>
                                        <p:attrNameLst>
                                          <p:attrName>style.visibility</p:attrName>
                                        </p:attrNameLst>
                                      </p:cBhvr>
                                      <p:to>
                                        <p:strVal val="visible"/>
                                      </p:to>
                                    </p:set>
                                    <p:animEffect transition="in" filter="fade">
                                      <p:cBhvr>
                                        <p:cTn id="42" dur="500"/>
                                        <p:tgtEl>
                                          <p:spTgt spid="8">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6" end="6"/>
                                            </p:txEl>
                                          </p:spTgt>
                                        </p:tgtEl>
                                        <p:attrNameLst>
                                          <p:attrName>style.visibility</p:attrName>
                                        </p:attrNameLst>
                                      </p:cBhvr>
                                      <p:to>
                                        <p:strVal val="visible"/>
                                      </p:to>
                                    </p:set>
                                    <p:animEffect transition="in" filter="fade">
                                      <p:cBhvr>
                                        <p:cTn id="47" dur="500"/>
                                        <p:tgtEl>
                                          <p:spTgt spid="8">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7" end="7"/>
                                            </p:txEl>
                                          </p:spTgt>
                                        </p:tgtEl>
                                        <p:attrNameLst>
                                          <p:attrName>style.visibility</p:attrName>
                                        </p:attrNameLst>
                                      </p:cBhvr>
                                      <p:to>
                                        <p:strVal val="visible"/>
                                      </p:to>
                                    </p:set>
                                    <p:animEffect transition="in" filter="fade">
                                      <p:cBhvr>
                                        <p:cTn id="52" dur="500"/>
                                        <p:tgtEl>
                                          <p:spTgt spid="8">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
                                            <p:txEl>
                                              <p:pRg st="8" end="8"/>
                                            </p:txEl>
                                          </p:spTgt>
                                        </p:tgtEl>
                                        <p:attrNameLst>
                                          <p:attrName>style.visibility</p:attrName>
                                        </p:attrNameLst>
                                      </p:cBhvr>
                                      <p:to>
                                        <p:strVal val="visible"/>
                                      </p:to>
                                    </p:set>
                                    <p:animEffect transition="in" filter="fade">
                                      <p:cBhvr>
                                        <p:cTn id="5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3164</TotalTime>
  <Words>2063</Words>
  <Application>Microsoft Office PowerPoint</Application>
  <PresentationFormat>Widescreen</PresentationFormat>
  <Paragraphs>343</Paragraphs>
  <Slides>33</Slides>
  <Notes>1</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33</vt:i4>
      </vt:variant>
    </vt:vector>
  </HeadingPairs>
  <TitlesOfParts>
    <vt:vector size="40" baseType="lpstr">
      <vt:lpstr>AAAAA E+ Graphik</vt:lpstr>
      <vt:lpstr>Aptos</vt:lpstr>
      <vt:lpstr>Aptos Display</vt:lpstr>
      <vt:lpstr>Arial</vt:lpstr>
      <vt:lpstr>Calibri</vt:lpstr>
      <vt:lpstr>Times New Roman</vt:lpstr>
      <vt:lpstr>Tema do Office</vt:lpstr>
      <vt:lpstr>Applied Data Science Capstone Project</vt:lpstr>
      <vt:lpstr>Executive Summary                                 </vt:lpstr>
      <vt:lpstr>Table of Contents</vt:lpstr>
      <vt:lpstr>Introduction</vt:lpstr>
      <vt:lpstr>Methodology</vt:lpstr>
      <vt:lpstr>Data Collection – API</vt:lpstr>
      <vt:lpstr>Data Collection – Web Scraping</vt:lpstr>
      <vt:lpstr>Data Wrangling</vt:lpstr>
      <vt:lpstr>Data Visualization</vt:lpstr>
      <vt:lpstr>SQL</vt:lpstr>
      <vt:lpstr>Interactive Map - Folium</vt:lpstr>
      <vt:lpstr>Dashboard with Plotly Dash</vt:lpstr>
      <vt:lpstr>Predictive Analysis</vt:lpstr>
      <vt:lpstr>Results</vt:lpstr>
      <vt:lpstr>Exploratory Data Analysis</vt:lpstr>
      <vt:lpstr>Exploratory Data Analysis</vt:lpstr>
      <vt:lpstr>Exploratory Data Analysis</vt:lpstr>
      <vt:lpstr>Exploratory Data Analysis</vt:lpstr>
      <vt:lpstr>Exploratory Data Analysis</vt:lpstr>
      <vt:lpstr>Exploratory Data Analysis - SQL</vt:lpstr>
      <vt:lpstr>Exploratory Data Analysis - SQL</vt:lpstr>
      <vt:lpstr>Exploratory Data Analysis - SQL</vt:lpstr>
      <vt:lpstr>Exploratory Data Analysis - SQL</vt:lpstr>
      <vt:lpstr>Interactive Map with Folium</vt:lpstr>
      <vt:lpstr>Interactive Map with Folium</vt:lpstr>
      <vt:lpstr>Interactive Map with Folium</vt:lpstr>
      <vt:lpstr>Dashboard with Plotly Dash</vt:lpstr>
      <vt:lpstr>Dashboard with Plotly Dash</vt:lpstr>
      <vt:lpstr>Dashboard with Plotly Dash</vt:lpstr>
      <vt:lpstr>Predictive Analysis - Classification</vt:lpstr>
      <vt:lpstr>Predictive Analysis - Confusion Matrix</vt:lpstr>
      <vt:lpstr>Conclusion</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Fábio Vilela</dc:creator>
  <cp:lastModifiedBy>Fábio Vilela</cp:lastModifiedBy>
  <cp:revision>31</cp:revision>
  <dcterms:created xsi:type="dcterms:W3CDTF">2024-06-30T14:18:24Z</dcterms:created>
  <dcterms:modified xsi:type="dcterms:W3CDTF">2024-07-12T18:11:51Z</dcterms:modified>
</cp:coreProperties>
</file>

<file path=docProps/thumbnail.jpeg>
</file>